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  <p:sldMasterId id="2147483680" r:id="rId3"/>
  </p:sldMasterIdLst>
  <p:notesMasterIdLst>
    <p:notesMasterId r:id="rId32"/>
  </p:notesMasterIdLst>
  <p:handoutMasterIdLst>
    <p:handoutMasterId r:id="rId33"/>
  </p:handoutMasterIdLst>
  <p:sldIdLst>
    <p:sldId id="598" r:id="rId4"/>
    <p:sldId id="871" r:id="rId5"/>
    <p:sldId id="1129" r:id="rId6"/>
    <p:sldId id="1128" r:id="rId7"/>
    <p:sldId id="1123" r:id="rId8"/>
    <p:sldId id="1133" r:id="rId9"/>
    <p:sldId id="1131" r:id="rId10"/>
    <p:sldId id="1132" r:id="rId11"/>
    <p:sldId id="1130" r:id="rId12"/>
    <p:sldId id="1124" r:id="rId13"/>
    <p:sldId id="1135" r:id="rId14"/>
    <p:sldId id="1134" r:id="rId15"/>
    <p:sldId id="919" r:id="rId16"/>
    <p:sldId id="1125" r:id="rId17"/>
    <p:sldId id="1126" r:id="rId18"/>
    <p:sldId id="1136" r:id="rId19"/>
    <p:sldId id="1098" r:id="rId20"/>
    <p:sldId id="1127" r:id="rId21"/>
    <p:sldId id="1099" r:id="rId22"/>
    <p:sldId id="1097" r:id="rId23"/>
    <p:sldId id="1100" r:id="rId24"/>
    <p:sldId id="1101" r:id="rId25"/>
    <p:sldId id="1102" r:id="rId26"/>
    <p:sldId id="1103" r:id="rId27"/>
    <p:sldId id="1104" r:id="rId28"/>
    <p:sldId id="1106" r:id="rId29"/>
    <p:sldId id="1138" r:id="rId30"/>
    <p:sldId id="110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7EF378-E18B-41A3-90E7-91EE50B56168}">
          <p14:sldIdLst>
            <p14:sldId id="598"/>
            <p14:sldId id="871"/>
            <p14:sldId id="1129"/>
            <p14:sldId id="1128"/>
            <p14:sldId id="1123"/>
            <p14:sldId id="1133"/>
            <p14:sldId id="1131"/>
            <p14:sldId id="1132"/>
            <p14:sldId id="1130"/>
            <p14:sldId id="1124"/>
            <p14:sldId id="1135"/>
            <p14:sldId id="1134"/>
            <p14:sldId id="919"/>
            <p14:sldId id="1125"/>
            <p14:sldId id="1126"/>
            <p14:sldId id="1136"/>
            <p14:sldId id="1098"/>
            <p14:sldId id="1127"/>
            <p14:sldId id="1099"/>
            <p14:sldId id="1097"/>
            <p14:sldId id="1100"/>
            <p14:sldId id="1101"/>
            <p14:sldId id="1102"/>
            <p14:sldId id="1103"/>
            <p14:sldId id="1104"/>
            <p14:sldId id="1106"/>
            <p14:sldId id="1138"/>
            <p14:sldId id="1105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5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CC99"/>
    <a:srgbClr val="FF00FF"/>
    <a:srgbClr val="0ADEE6"/>
    <a:srgbClr val="19FF81"/>
    <a:srgbClr val="001A00"/>
    <a:srgbClr val="000099"/>
    <a:srgbClr val="260013"/>
    <a:srgbClr val="FF37FF"/>
    <a:srgbClr val="039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DCAF9ED-07DC-4A11-8D7F-57B35C25682E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86" autoAdjust="0"/>
    <p:restoredTop sz="94291" autoAdjust="0"/>
  </p:normalViewPr>
  <p:slideViewPr>
    <p:cSldViewPr snapToGrid="0" showGuides="1">
      <p:cViewPr varScale="1">
        <p:scale>
          <a:sx n="71" d="100"/>
          <a:sy n="71" d="100"/>
        </p:scale>
        <p:origin x="684" y="30"/>
      </p:cViewPr>
      <p:guideLst>
        <p:guide pos="3840"/>
        <p:guide orient="horz" pos="21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441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customXml" Target="../customXml/item3.xml"/><Relationship Id="rId4" Type="http://schemas.openxmlformats.org/officeDocument/2006/relationships/slide" Target="slides/slide1.xml"/><Relationship Id="rId39" Type="http://schemas.openxmlformats.org/officeDocument/2006/relationships/customXml" Target="../customXml/item2.xml"/><Relationship Id="rId38" Type="http://schemas.openxmlformats.org/officeDocument/2006/relationships/customXml" Target="../customXml/item1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B8F3-31C2-4698-B74C-D5D76CFD8ACD}" type="datetimeFigureOut">
              <a:rPr lang="ru-RU" smtClean="0"/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18F8-B739-4178-8D2D-879F4A27DC29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</a:fld>
            <a:endParaRPr lang="en-US" dirty="0"/>
          </a:p>
        </p:txBody>
      </p:sp>
      <p:sp>
        <p:nvSpPr>
          <p:cNvPr id="7" name="Freeform: Shape 13"/>
          <p:cNvSpPr/>
          <p:nvPr userDrawn="1"/>
        </p:nvSpPr>
        <p:spPr>
          <a:xfrm>
            <a:off x="3033191" y="0"/>
            <a:ext cx="9155635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7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Freeform: Shape 7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Freeform: Shape 8"/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8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0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1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2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10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Freeform: Shape 10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3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6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8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0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5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7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8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8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0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1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2" name="Graphic 15"/>
          <p:cNvSpPr/>
          <p:nvPr userDrawn="1"/>
        </p:nvSpPr>
        <p:spPr>
          <a:xfrm>
            <a:off x="-11175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8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241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5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7" name="Graphic 15"/>
          <p:cNvSpPr/>
          <p:nvPr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4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26"/>
          </p:nvPr>
        </p:nvSpPr>
        <p:spPr>
          <a:xfrm>
            <a:off x="3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Graphic 19"/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800" dirty="0"/>
              <a:t> </a:t>
            </a:r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192373" y="973514"/>
            <a:ext cx="4183939" cy="2281355"/>
          </a:xfrm>
        </p:spPr>
        <p:txBody>
          <a:bodyPr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  <a:endParaRPr lang="ru-RU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240541" y="3675710"/>
            <a:ext cx="3135771" cy="1101897"/>
          </a:xfrm>
        </p:spPr>
        <p:txBody>
          <a:bodyPr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Alexander</a:t>
            </a:r>
            <a:br>
              <a:rPr lang="en-US" dirty="0"/>
            </a:br>
            <a:r>
              <a:rPr lang="en-US" dirty="0" err="1"/>
              <a:t>Martensson</a:t>
            </a:r>
            <a:endParaRPr lang="en-US" dirty="0"/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7008781" y="5019266"/>
            <a:ext cx="4367531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678-555-0128</a:t>
            </a:r>
            <a:endParaRPr lang="en-US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7008781" y="4805882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</a:t>
            </a:r>
            <a:endParaRPr lang="en-US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4"/>
            <a:ext cx="5920556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martensson@example.com</a:t>
            </a:r>
            <a:endParaRPr lang="en-US" dirty="0"/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7008781" y="5466001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6"/>
          </p:nvPr>
        </p:nvSpPr>
        <p:spPr>
          <a:xfrm>
            <a:off x="5519739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774032" y="3074531"/>
            <a:ext cx="4421856" cy="2588637"/>
          </a:xfrm>
        </p:spPr>
        <p:txBody>
          <a:bodyPr lIns="0"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2746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4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6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881206" y="3090574"/>
            <a:ext cx="4421857" cy="2588637"/>
          </a:xfrm>
        </p:spPr>
        <p:txBody>
          <a:bodyPr lIns="0"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6881207" y="104614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6881207" y="2241517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19" name="Graphic 15"/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74033" y="2993043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27121" y="2993043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  <a:endParaRPr lang="en-US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774033" y="3563413"/>
            <a:ext cx="4365625" cy="2333625"/>
          </a:xfrm>
        </p:spPr>
        <p:txBody>
          <a:bodyPr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21"/>
          </p:nvPr>
        </p:nvSpPr>
        <p:spPr>
          <a:xfrm>
            <a:off x="6627122" y="3563413"/>
            <a:ext cx="4365625" cy="2333625"/>
          </a:xfrm>
        </p:spPr>
        <p:txBody>
          <a:bodyPr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3" y="2221994"/>
            <a:ext cx="10218713" cy="6657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18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8" name="Chart Placeholder 18"/>
          <p:cNvSpPr>
            <a:spLocks noGrp="1"/>
          </p:cNvSpPr>
          <p:nvPr>
            <p:ph type="chart" sz="quarter" idx="32" hasCustomPrompt="1"/>
          </p:nvPr>
        </p:nvSpPr>
        <p:spPr>
          <a:xfrm>
            <a:off x="6096001" y="1246190"/>
            <a:ext cx="5170035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74032" y="1317175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30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4" name="Graphic 15"/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2" y="1317175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30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2" name="Graphic 15"/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 hasCustomPrompt="1"/>
          </p:nvPr>
        </p:nvSpPr>
        <p:spPr>
          <a:xfrm>
            <a:off x="4715791" y="1591501"/>
            <a:ext cx="6561139" cy="376106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12702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10514999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3" y="1880796"/>
            <a:ext cx="10518599" cy="78263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3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27547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/>
            <a:endParaRPr lang="ru-RU" sz="1800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6581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6" name="Media Placeholder 7"/>
          <p:cNvSpPr>
            <a:spLocks noGrp="1"/>
          </p:cNvSpPr>
          <p:nvPr>
            <p:ph type="media" sz="quarter" idx="17" hasCustomPrompt="1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12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3033191" y="0"/>
            <a:ext cx="9155635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  <p:sp>
        <p:nvSpPr>
          <p:cNvPr id="22" name="Graphic 19"/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800" dirty="0"/>
              <a:t> </a:t>
            </a:r>
            <a:endParaRPr lang="ru-RU" sz="1800" dirty="0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770021" y="1096346"/>
            <a:ext cx="10510755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70022" y="3773556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241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5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7" name="Graphic 15"/>
          <p:cNvSpPr/>
          <p:nvPr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2277757"/>
            <a:ext cx="10515600" cy="3899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77757"/>
            <a:ext cx="5181600" cy="38992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839789" y="2068513"/>
            <a:ext cx="5157787" cy="4365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068513"/>
            <a:ext cx="5183188" cy="4365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Graphic 15"/>
          <p:cNvSpPr/>
          <p:nvPr userDrawn="1"/>
        </p:nvSpPr>
        <p:spPr>
          <a:xfrm>
            <a:off x="-11175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6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519739" y="2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1442535" y="1998211"/>
            <a:ext cx="3103111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5477939" y="1998211"/>
            <a:ext cx="2243919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8564053" y="201599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7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1020061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8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2718685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9" name="Text Placeholder 24"/>
          <p:cNvSpPr>
            <a:spLocks noGrp="1"/>
          </p:cNvSpPr>
          <p:nvPr>
            <p:ph type="body" sz="quarter" idx="21"/>
          </p:nvPr>
        </p:nvSpPr>
        <p:spPr>
          <a:xfrm>
            <a:off x="4794794" y="2927531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0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7876957" y="292598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1" name="Text Placeholder 24"/>
          <p:cNvSpPr>
            <a:spLocks noGrp="1"/>
          </p:cNvSpPr>
          <p:nvPr>
            <p:ph type="body" sz="quarter" idx="23"/>
          </p:nvPr>
        </p:nvSpPr>
        <p:spPr>
          <a:xfrm>
            <a:off x="1284134" y="5751926"/>
            <a:ext cx="9623735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2" name="Text Placeholder 24"/>
          <p:cNvSpPr>
            <a:spLocks noGrp="1"/>
          </p:cNvSpPr>
          <p:nvPr>
            <p:ph type="body" sz="quarter" idx="24"/>
          </p:nvPr>
        </p:nvSpPr>
        <p:spPr>
          <a:xfrm>
            <a:off x="4794793" y="4893792"/>
            <a:ext cx="2599199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3" name="Text Placeholder 24"/>
          <p:cNvSpPr>
            <a:spLocks noGrp="1"/>
          </p:cNvSpPr>
          <p:nvPr>
            <p:ph type="body" sz="quarter" idx="25"/>
          </p:nvPr>
        </p:nvSpPr>
        <p:spPr>
          <a:xfrm>
            <a:off x="7890714" y="4893792"/>
            <a:ext cx="3712665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4" name="Picture Placeholder 12"/>
          <p:cNvSpPr>
            <a:spLocks noGrp="1"/>
          </p:cNvSpPr>
          <p:nvPr>
            <p:ph type="pic" sz="quarter" idx="37"/>
          </p:nvPr>
        </p:nvSpPr>
        <p:spPr>
          <a:xfrm>
            <a:off x="1020059" y="3800404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/>
          <p:cNvSpPr>
            <a:spLocks noGrp="1"/>
          </p:cNvSpPr>
          <p:nvPr>
            <p:ph type="pic" sz="quarter" idx="43"/>
          </p:nvPr>
        </p:nvSpPr>
        <p:spPr>
          <a:xfrm>
            <a:off x="4794794" y="386457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/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774034" y="741320"/>
            <a:ext cx="1050674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TEMPALTE</a:t>
            </a:r>
            <a:endParaRPr lang="ru-RU" dirty="0"/>
          </a:p>
        </p:txBody>
      </p:sp>
      <p:sp>
        <p:nvSpPr>
          <p:cNvPr id="23" name="Graphic 15"/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>
            <a:lvl1pPr algn="ctr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</a:fld>
            <a:endParaRPr lang="en-US" dirty="0"/>
          </a:p>
        </p:txBody>
      </p:sp>
      <p:sp>
        <p:nvSpPr>
          <p:cNvPr id="7" name="Freeform: Shape 13"/>
          <p:cNvSpPr/>
          <p:nvPr userDrawn="1"/>
        </p:nvSpPr>
        <p:spPr>
          <a:xfrm>
            <a:off x="3033191" y="0"/>
            <a:ext cx="9155635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7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Freeform: Shape 7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Freeform: Shape 8"/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8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0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1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2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10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Freeform: Shape 10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3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6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8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0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5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7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8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grpSp>
        <p:nvGrpSpPr>
          <p:cNvPr id="8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0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11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2" name="Graphic 15"/>
          <p:cNvSpPr/>
          <p:nvPr userDrawn="1"/>
        </p:nvSpPr>
        <p:spPr>
          <a:xfrm>
            <a:off x="-11175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8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241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5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7" name="Graphic 15"/>
          <p:cNvSpPr/>
          <p:nvPr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4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26"/>
          </p:nvPr>
        </p:nvSpPr>
        <p:spPr>
          <a:xfrm>
            <a:off x="3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Graphic 19"/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800" dirty="0"/>
              <a:t> </a:t>
            </a:r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192373" y="973514"/>
            <a:ext cx="4183939" cy="2281355"/>
          </a:xfrm>
        </p:spPr>
        <p:txBody>
          <a:bodyPr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  <a:endParaRPr lang="ru-RU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240541" y="3675710"/>
            <a:ext cx="3135771" cy="1101897"/>
          </a:xfrm>
        </p:spPr>
        <p:txBody>
          <a:bodyPr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Alexander</a:t>
            </a:r>
            <a:br>
              <a:rPr lang="en-US" dirty="0"/>
            </a:br>
            <a:r>
              <a:rPr lang="en-US" dirty="0" err="1"/>
              <a:t>Martensson</a:t>
            </a:r>
            <a:endParaRPr lang="en-US" dirty="0"/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7008781" y="5019266"/>
            <a:ext cx="4367531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678-555-0128</a:t>
            </a:r>
            <a:endParaRPr lang="en-US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7008781" y="4805882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</a:t>
            </a:r>
            <a:endParaRPr lang="en-US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4"/>
            <a:ext cx="5920556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martensson@example.com</a:t>
            </a:r>
            <a:endParaRPr lang="en-US" dirty="0"/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7008781" y="5466001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6"/>
          </p:nvPr>
        </p:nvSpPr>
        <p:spPr>
          <a:xfrm>
            <a:off x="5519739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774032" y="3074531"/>
            <a:ext cx="4421856" cy="2588637"/>
          </a:xfrm>
        </p:spPr>
        <p:txBody>
          <a:bodyPr lIns="0"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2746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4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6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881206" y="3090574"/>
            <a:ext cx="4421857" cy="2588637"/>
          </a:xfrm>
        </p:spPr>
        <p:txBody>
          <a:bodyPr lIns="0"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6881207" y="104614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6881207" y="2241517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19" name="Graphic 15"/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74033" y="2993043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627121" y="2993043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  <a:endParaRPr lang="en-US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774033" y="3563413"/>
            <a:ext cx="4365625" cy="2333625"/>
          </a:xfrm>
        </p:spPr>
        <p:txBody>
          <a:bodyPr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21"/>
          </p:nvPr>
        </p:nvSpPr>
        <p:spPr>
          <a:xfrm>
            <a:off x="6627122" y="3563413"/>
            <a:ext cx="4365625" cy="2333625"/>
          </a:xfrm>
        </p:spPr>
        <p:txBody>
          <a:bodyPr>
            <a:normAutofit/>
          </a:bodyPr>
          <a:lstStyle>
            <a:lvl1pPr marL="179705" indent="-179705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3" y="2221994"/>
            <a:ext cx="10218713" cy="6657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18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8" name="Chart Placeholder 18"/>
          <p:cNvSpPr>
            <a:spLocks noGrp="1"/>
          </p:cNvSpPr>
          <p:nvPr>
            <p:ph type="chart" sz="quarter" idx="32" hasCustomPrompt="1"/>
          </p:nvPr>
        </p:nvSpPr>
        <p:spPr>
          <a:xfrm>
            <a:off x="6096001" y="1246190"/>
            <a:ext cx="5170035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74032" y="1317175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30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4" name="Graphic 15"/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9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2" y="1317175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30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2" name="Graphic 15"/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7" hasCustomPrompt="1"/>
          </p:nvPr>
        </p:nvSpPr>
        <p:spPr>
          <a:xfrm>
            <a:off x="4715791" y="1591501"/>
            <a:ext cx="6561139" cy="376106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12702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10514999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74033" y="1880796"/>
            <a:ext cx="10518599" cy="78263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3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27547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/>
            <a:endParaRPr lang="ru-RU" sz="1800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6581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6" name="Media Placeholder 7"/>
          <p:cNvSpPr>
            <a:spLocks noGrp="1"/>
          </p:cNvSpPr>
          <p:nvPr>
            <p:ph type="media" sz="quarter" idx="17" hasCustomPrompt="1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12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3033191" y="0"/>
            <a:ext cx="9155635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  <p:sp>
        <p:nvSpPr>
          <p:cNvPr id="22" name="Graphic 19"/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800" dirty="0"/>
              <a:t> </a:t>
            </a:r>
            <a:endParaRPr lang="ru-RU" sz="1800" dirty="0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770021" y="1096346"/>
            <a:ext cx="10510755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70022" y="3773556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241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15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7" name="Graphic 15"/>
          <p:cNvSpPr/>
          <p:nvPr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2277757"/>
            <a:ext cx="10515600" cy="3899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77757"/>
            <a:ext cx="5181600" cy="38992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839789" y="2068513"/>
            <a:ext cx="5157787" cy="4365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068513"/>
            <a:ext cx="5183188" cy="4365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Graphic 15"/>
          <p:cNvSpPr/>
          <p:nvPr userDrawn="1"/>
        </p:nvSpPr>
        <p:spPr>
          <a:xfrm>
            <a:off x="-11175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6" name="Graphic 4"/>
          <p:cNvSpPr/>
          <p:nvPr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11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519739" y="2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774033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/>
          <p:cNvSpPr/>
          <p:nvPr userDrawn="1"/>
        </p:nvSpPr>
        <p:spPr>
          <a:xfrm>
            <a:off x="-11175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/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20" name="Graphic 4"/>
          <p:cNvSpPr/>
          <p:nvPr userDrawn="1"/>
        </p:nvSpPr>
        <p:spPr>
          <a:xfrm>
            <a:off x="11292631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1442535" y="1998211"/>
            <a:ext cx="3103111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5477939" y="1998211"/>
            <a:ext cx="2243919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7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8564053" y="201599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7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1020061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8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2718685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9" name="Text Placeholder 24"/>
          <p:cNvSpPr>
            <a:spLocks noGrp="1"/>
          </p:cNvSpPr>
          <p:nvPr>
            <p:ph type="body" sz="quarter" idx="21"/>
          </p:nvPr>
        </p:nvSpPr>
        <p:spPr>
          <a:xfrm>
            <a:off x="4794794" y="2927531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0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7876957" y="292598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1" name="Text Placeholder 24"/>
          <p:cNvSpPr>
            <a:spLocks noGrp="1"/>
          </p:cNvSpPr>
          <p:nvPr>
            <p:ph type="body" sz="quarter" idx="23"/>
          </p:nvPr>
        </p:nvSpPr>
        <p:spPr>
          <a:xfrm>
            <a:off x="1284134" y="5751926"/>
            <a:ext cx="9623735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2" name="Text Placeholder 24"/>
          <p:cNvSpPr>
            <a:spLocks noGrp="1"/>
          </p:cNvSpPr>
          <p:nvPr>
            <p:ph type="body" sz="quarter" idx="24"/>
          </p:nvPr>
        </p:nvSpPr>
        <p:spPr>
          <a:xfrm>
            <a:off x="4794793" y="4893792"/>
            <a:ext cx="2599199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3" name="Text Placeholder 24"/>
          <p:cNvSpPr>
            <a:spLocks noGrp="1"/>
          </p:cNvSpPr>
          <p:nvPr>
            <p:ph type="body" sz="quarter" idx="25"/>
          </p:nvPr>
        </p:nvSpPr>
        <p:spPr>
          <a:xfrm>
            <a:off x="7890714" y="4893792"/>
            <a:ext cx="3712665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4" name="Picture Placeholder 12"/>
          <p:cNvSpPr>
            <a:spLocks noGrp="1"/>
          </p:cNvSpPr>
          <p:nvPr>
            <p:ph type="pic" sz="quarter" idx="37"/>
          </p:nvPr>
        </p:nvSpPr>
        <p:spPr>
          <a:xfrm>
            <a:off x="1020059" y="3800404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/>
          <p:cNvSpPr>
            <a:spLocks noGrp="1"/>
          </p:cNvSpPr>
          <p:nvPr>
            <p:ph type="pic" sz="quarter" idx="43"/>
          </p:nvPr>
        </p:nvSpPr>
        <p:spPr>
          <a:xfrm>
            <a:off x="4794794" y="386457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/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774034" y="741320"/>
            <a:ext cx="1050674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TEMPALTE</a:t>
            </a:r>
            <a:endParaRPr lang="ru-RU" dirty="0"/>
          </a:p>
        </p:txBody>
      </p:sp>
      <p:sp>
        <p:nvSpPr>
          <p:cNvPr id="23" name="Graphic 15"/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2" Type="http://schemas.openxmlformats.org/officeDocument/2006/relationships/theme" Target="../theme/theme1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slideLayout" Target="../slideLayouts/slideLayout39.xml"/><Relationship Id="rId7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5E168-DA5E-4888-8D8A-92B118324C14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712660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828800" lvl="3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endParaRPr 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algn="ctr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6600" b="1" dirty="0">
              <a:solidFill>
                <a:srgbClr val="19FF8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r>
              <a:rPr lang="en-US" sz="6000" b="1" dirty="0">
                <a:solidFill>
                  <a:srgbClr val="00FFFF"/>
                </a:solidFill>
                <a:latin typeface="Arial Narrow" panose="020B0606020202030204" pitchFamily="34" charset="0"/>
              </a:rPr>
              <a:t>          Geology for Engineers</a:t>
            </a:r>
            <a:endParaRPr lang="en-US" sz="6000" b="1" dirty="0">
              <a:solidFill>
                <a:srgbClr val="00FFFF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r>
              <a:rPr lang="en-US" sz="2800" b="1" dirty="0">
                <a:solidFill>
                  <a:srgbClr val="00FFFF"/>
                </a:solidFill>
                <a:latin typeface="Arial Narrow" panose="020B0606020202030204" pitchFamily="34" charset="0"/>
              </a:rPr>
              <a:t>                                       (WED. 1:00pm - 4: 00pm)</a:t>
            </a:r>
            <a:endParaRPr lang="en-US" sz="2800" b="1" dirty="0">
              <a:solidFill>
                <a:srgbClr val="00FFFF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r>
              <a:rPr lang="en-US" sz="4000" b="1" dirty="0">
                <a:solidFill>
                  <a:srgbClr val="00FFFF"/>
                </a:solidFill>
                <a:latin typeface="Arial Narrow" panose="020B0606020202030204" pitchFamily="34" charset="0"/>
              </a:rPr>
              <a:t>                                     Part 2</a:t>
            </a:r>
            <a:endParaRPr lang="en-US" sz="4000" b="1" dirty="0">
              <a:solidFill>
                <a:srgbClr val="00FFFF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6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6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chemeClr val="tx1"/>
              </a:buClr>
            </a:pP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3546" y="3797816"/>
            <a:ext cx="3335655" cy="521970"/>
          </a:xfrm>
          <a:prstGeom prst="rect">
            <a:avLst/>
          </a:prstGeom>
          <a:solidFill>
            <a:srgbClr val="00FFFF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baseline="30000" dirty="0">
                <a:latin typeface="Arial Narrow" panose="020B0606020202030204" pitchFamily="34" charset="0"/>
              </a:rPr>
              <a:t>1st</a:t>
            </a:r>
            <a:r>
              <a:rPr lang="en-US" sz="2800" b="1" dirty="0">
                <a:latin typeface="Arial Narrow" panose="020B0606020202030204" pitchFamily="34" charset="0"/>
              </a:rPr>
              <a:t> Sem. SY 2025 - 2026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8272" y="4463583"/>
            <a:ext cx="1884680" cy="521970"/>
          </a:xfrm>
          <a:prstGeom prst="rect">
            <a:avLst/>
          </a:prstGeom>
          <a:solidFill>
            <a:srgbClr val="00FFFF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 Narrow" panose="020B0606020202030204" pitchFamily="34" charset="0"/>
              </a:rPr>
              <a:t>Aug. 6, 2025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90170"/>
            <a:ext cx="12192000" cy="676783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r>
              <a:rPr lang="en-US" altLang="en-US" sz="3600" b="1" dirty="0">
                <a:solidFill>
                  <a:srgbClr val="FFFF00"/>
                </a:solidFill>
                <a:latin typeface="Arial Narrow" panose="020B0606020202030204" pitchFamily="34" charset="0"/>
              </a:rPr>
              <a:t>Geology</a:t>
            </a: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 - science that pursues an understanding of planet earth.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ü"/>
            </a:pPr>
            <a:r>
              <a:rPr lang="en-US" altLang="en-US" sz="2800" b="1" dirty="0">
                <a:solidFill>
                  <a:srgbClr val="00FFFF"/>
                </a:solidFill>
                <a:latin typeface="Arial Narrow" panose="020B0606020202030204" pitchFamily="34" charset="0"/>
              </a:rPr>
              <a:t>Physical geology</a:t>
            </a: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- examines the materials composing earth and seeks to understand the many processes that operate beneath and upon its surface.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5" descr="\\integrafs5\DELS_TEMP1\71_Pearson_US_IRDVD\08. Working_Folder\Copyright Removed Jpegs\Tarbuck_EIPG_12e\Chapter01\Figures\Jpegs_Labeled\EIPG_12e_Figure_01_01a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814955"/>
            <a:ext cx="4739005" cy="362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\\integrafs5\DELS_TEMP1\71_Pearson_US_IRDVD\08. Working_Folder\Copyright Removed Jpegs\Tarbuck_EIPG_12e\Chapter01\Figures\Jpegs_Labeled\EIPG_12e_Figure_01_01b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920" y="2813685"/>
            <a:ext cx="4252595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90170"/>
            <a:ext cx="12192000" cy="676783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ü"/>
            </a:pPr>
            <a:r>
              <a:rPr lang="en-US" altLang="en-US" sz="2800" b="1" dirty="0">
                <a:solidFill>
                  <a:srgbClr val="00FFFF"/>
                </a:solidFill>
                <a:latin typeface="Arial Narrow" panose="020B0606020202030204" pitchFamily="34" charset="0"/>
              </a:rPr>
              <a:t>Historical geology</a:t>
            </a: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- seeks understanding of earth andits development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Geology, people and environment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371600" lvl="2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Many important realationship exsist between people and the natural environment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371600" lvl="2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Problems and issues addressed by geology include: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286000" lvl="4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natural hazards, resources, world population, growth and evironment issues.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-106045" y="0"/>
            <a:ext cx="12192000" cy="676783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Tsunami Destruction : Tohoku earthquake (March 11, 2011)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2" name="Picture 4" descr="\\integrafs5\DELS_TEMP1\71_Pearson_US_IRDVD\08. Working_Folder\Copyright Removed Jpegs\Tarbuck_EIPG_12e\Chapter01\Figures\Jpegs_Labeled\EIPG_12e_Figure_01_03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30" y="1248410"/>
            <a:ext cx="8719185" cy="456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028700" lvl="1" indent="-571500"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More people now live in cities than in rural areas</a:t>
            </a:r>
            <a:endParaRPr lang="en-US" alt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943100" lvl="3" indent="-571500">
              <a:buClr>
                <a:srgbClr val="FF0000"/>
              </a:buClr>
              <a:buFont typeface="Wingdings" panose="05000000000000000000" charset="0"/>
              <a:buChar char="ü"/>
            </a:pPr>
            <a:r>
              <a:rPr lang="en-US" alt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Creates </a:t>
            </a:r>
            <a:r>
              <a:rPr lang="en-US" altLang="en-US" sz="3600" i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mega-populations</a:t>
            </a:r>
            <a:r>
              <a:rPr lang="en-US" alt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more vulnerable to hazards</a:t>
            </a:r>
            <a:endParaRPr lang="en-US" alt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028700" lvl="1" indent="-571500"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i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Resources</a:t>
            </a:r>
            <a:r>
              <a:rPr lang="en-US" alt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are another important part of geology</a:t>
            </a:r>
            <a:endParaRPr lang="en-US" alt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943100" lvl="3" indent="-571500">
              <a:buClr>
                <a:srgbClr val="FF0000"/>
              </a:buClr>
              <a:buFont typeface="Wingdings" panose="05000000000000000000" charset="0"/>
              <a:buChar char="ü"/>
            </a:pPr>
            <a:r>
              <a:rPr lang="en-US" alt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Include water, soil, metallic and nonmetallic minerals, and energyMore people now live in cities than in rural areas</a:t>
            </a:r>
            <a:endParaRPr lang="en-US" alt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indent="0">
              <a:buClr>
                <a:srgbClr val="FF0000"/>
              </a:buClr>
              <a:buFont typeface="Wingdings" panose="05000000000000000000" charset="0"/>
              <a:buNone/>
            </a:pP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eaLnBrk="1" hangingPunct="1"/>
            <a:r>
              <a:rPr 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La Conchita, 1995</a:t>
            </a:r>
            <a:endParaRPr 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eaLnBrk="1" hangingPunct="1"/>
            <a:r>
              <a:rPr 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People were warned, evacuated, none killed</a:t>
            </a:r>
            <a:endParaRPr lang="en-US" sz="3600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eaLnBrk="1" hangingPunct="1"/>
            <a:r>
              <a:rPr lang="en-U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January 10, 2005</a:t>
            </a:r>
            <a:endParaRPr lang="en-US" sz="3200" dirty="0" smtClean="0">
              <a:solidFill>
                <a:schemeClr val="bg1"/>
              </a:solidFill>
            </a:endParaRPr>
          </a:p>
          <a:p>
            <a:pPr eaLnBrk="1" hangingPunct="1"/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  <p:pic>
        <p:nvPicPr>
          <p:cNvPr id="13317" name="Picture 4" descr="la conchita199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03675" y="1735455"/>
            <a:ext cx="4606925" cy="476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indent="0">
              <a:buClr>
                <a:srgbClr val="FF0000"/>
              </a:buClr>
              <a:buFont typeface="Wingdings" panose="05000000000000000000" charset="0"/>
              <a:buNone/>
            </a:pP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  <p:pic>
        <p:nvPicPr>
          <p:cNvPr id="15363" name="Content Placeholder 3" descr="sdag1973cover768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6289040" y="608330"/>
            <a:ext cx="5160645" cy="5640705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608330"/>
            <a:ext cx="5546725" cy="56413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>
              <a:defRPr/>
            </a:pPr>
            <a:r>
              <a:rPr lang="en-US" altLang="en-US" sz="3200" dirty="0">
                <a:sym typeface="+mn-ea"/>
              </a:rPr>
              <a:t>The</a:t>
            </a:r>
            <a:r>
              <a:rPr lang="en-US" altLang="en-US" sz="3200" dirty="0">
                <a:solidFill>
                  <a:schemeClr val="bg1"/>
                </a:solidFill>
                <a:sym typeface="+mn-ea"/>
              </a:rPr>
              <a:t> </a:t>
            </a:r>
            <a:endParaRPr lang="en-US" altLang="en-US" sz="3200" dirty="0">
              <a:solidFill>
                <a:schemeClr val="bg1"/>
              </a:solidFill>
              <a:sym typeface="+mn-ea"/>
            </a:endParaRPr>
          </a:p>
          <a:p>
            <a:pPr>
              <a:defRPr/>
            </a:pPr>
            <a:endParaRPr lang="en-US" altLang="en-US" sz="3200" dirty="0">
              <a:solidFill>
                <a:schemeClr val="bg1"/>
              </a:solidFill>
              <a:sym typeface="+mn-ea"/>
            </a:endParaRPr>
          </a:p>
          <a:p>
            <a:pPr lvl="1">
              <a:defRPr/>
            </a:pPr>
            <a:r>
              <a:rPr lang="en-US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nature of Earth has been a focus of study for centuries </a:t>
            </a:r>
            <a:endParaRPr lang="en-US" altLang="en-US" sz="3600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buFont typeface="Arial" panose="020B0604020202020204" pitchFamily="34" charset="0"/>
              <a:buChar char="–"/>
              <a:defRPr/>
            </a:pPr>
            <a:r>
              <a:rPr lang="en-US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Mid 1600s – </a:t>
            </a:r>
            <a:r>
              <a:rPr lang="en-US" altLang="en-US" sz="3600" dirty="0">
                <a:solidFill>
                  <a:srgbClr val="FFFF00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James Ussher</a:t>
            </a:r>
            <a:endParaRPr lang="en-US" altLang="en-US" sz="3600" dirty="0">
              <a:solidFill>
                <a:srgbClr val="FFFF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3">
              <a:defRPr/>
            </a:pPr>
            <a:r>
              <a:rPr lang="en-US" altLang="en-US" sz="3600" b="1" dirty="0">
                <a:solidFill>
                  <a:srgbClr val="0ADEE6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Catastrophism</a:t>
            </a:r>
            <a:endParaRPr lang="en-US" altLang="en-US" sz="3600" b="1" dirty="0">
              <a:solidFill>
                <a:srgbClr val="0ADEE6"/>
              </a:solidFill>
              <a:latin typeface="Arial Narrow" panose="020B0606020202030204" pitchFamily="34" charset="0"/>
              <a:ea typeface="+mn-ea"/>
              <a:cs typeface="Arial Narrow" panose="020B0606020202030204" pitchFamily="34" charset="0"/>
            </a:endParaRPr>
          </a:p>
          <a:p>
            <a:pPr lvl="3">
              <a:defRPr/>
            </a:pPr>
            <a:r>
              <a:rPr lang="en-US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Earth</a:t>
            </a:r>
            <a:r>
              <a:rPr lang="en-IN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’</a:t>
            </a:r>
            <a:r>
              <a:rPr lang="en-US" altLang="ja-JP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s landscapes shaped primarily by catastrophes </a:t>
            </a:r>
            <a:endParaRPr lang="en-US" altLang="ja-JP" sz="3600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buFont typeface="Arial" panose="020B0604020202020204" pitchFamily="34" charset="0"/>
              <a:buChar char="–"/>
              <a:defRPr/>
            </a:pPr>
            <a:r>
              <a:rPr lang="en-US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1795 – </a:t>
            </a:r>
            <a:r>
              <a:rPr lang="en-US" altLang="en-US" sz="3600" dirty="0">
                <a:solidFill>
                  <a:srgbClr val="FFFF00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James Hutton</a:t>
            </a:r>
            <a:endParaRPr lang="en-US" altLang="en-US" sz="3600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3">
              <a:defRPr/>
            </a:pPr>
            <a:r>
              <a:rPr lang="en-US" altLang="en-US" sz="3600" b="1" dirty="0">
                <a:solidFill>
                  <a:srgbClr val="0ADEE6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Uniformitarianism</a:t>
            </a:r>
            <a:endParaRPr lang="en-US" altLang="en-US" sz="3600" b="1" dirty="0">
              <a:solidFill>
                <a:srgbClr val="0ADEE6"/>
              </a:solidFill>
              <a:latin typeface="Arial Narrow" panose="020B0606020202030204" pitchFamily="34" charset="0"/>
              <a:ea typeface="+mn-ea"/>
              <a:cs typeface="Arial Narrow" panose="020B0606020202030204" pitchFamily="34" charset="0"/>
            </a:endParaRPr>
          </a:p>
          <a:p>
            <a:pPr lvl="3">
              <a:defRPr/>
            </a:pPr>
            <a:r>
              <a:rPr lang="en-US" altLang="en-US" sz="3600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physical, chemical, and biologic laws that operate today have operated throughout the geologic past </a:t>
            </a:r>
            <a:endParaRPr lang="en-US" altLang="en-US" sz="3600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3">
              <a:defRPr/>
            </a:pPr>
            <a:r>
              <a:rPr lang="en-US" altLang="en-US" sz="3600" i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present is the key to the </a:t>
            </a:r>
            <a:r>
              <a:rPr lang="en-US" altLang="en-US" sz="3600" i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past</a:t>
            </a:r>
            <a:endParaRPr lang="en-US" altLang="en-US" sz="3600" b="1" i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Some Gelogic Rates</a:t>
            </a: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Cutting of Grand Canyon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2 km / 3 m.y. = 1 cm / 15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Uplift of Alps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5 km / 10 m.y. = 1 cm / 20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Opening of Atlantic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5000 km / 180 m.y. = 2.8 cm /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Uplift of White mountains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8 km / 150 m.y. = 1 cm / 190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2290" name="Picture 4" descr="\\integrafs5\DELS_TEMP1\71_Pearson_US_IRDVD\08. Working_Folder\Copyright Removed Jpegs\Tarbuck_EIPG_12e\Chapter01\Figures\Jpegs_Labeled\EIPG_12e_Figure_01_05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45" y="491490"/>
            <a:ext cx="9733280" cy="586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   Grand Canyon from South Kaibab Trail</a:t>
            </a: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21506" name="Picture 2" descr="south kaibab trail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09370" y="1425575"/>
            <a:ext cx="9144000" cy="511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rgbClr val="FF0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Some Gelogic Rates</a:t>
            </a: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Movement of San Andres Fault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5 km / yr = 7 m / 140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Growth of Mt. Helens 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3 km / 30,000 yr  = 10 cm /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943100" lvl="3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Deposition of Niagara Dolomite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400300" lvl="4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100 m / 1 m.y. = 1 cm / 100 yr.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985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Some historical notes about geology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nature of earth has been a focus of study for centuries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00B0F0"/>
                </a:solidFill>
                <a:latin typeface="Arial Narrow" panose="020B0606020202030204" pitchFamily="34" charset="0"/>
              </a:rPr>
              <a:t>Catastrophism</a:t>
            </a: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 “ Features such as mountains were produced by sudden worldwide disasters.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§"/>
            </a:pPr>
            <a:r>
              <a:rPr lang="en-US" altLang="en-US" sz="3600" b="1" dirty="0">
                <a:solidFill>
                  <a:srgbClr val="00B0F0"/>
                </a:solidFill>
                <a:latin typeface="Arial Narrow" panose="020B0606020202030204" pitchFamily="34" charset="0"/>
              </a:rPr>
              <a:t>Uniformitarianism</a:t>
            </a: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 and the birth of modern geology. The present is the key past.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None/>
            </a:pPr>
            <a:r>
              <a:rPr lang="en-US" altLang="en-US" sz="3600" b="1" dirty="0">
                <a:solidFill>
                  <a:srgbClr val="19FF81"/>
                </a:solidFill>
                <a:latin typeface="Arial Narrow" panose="020B0606020202030204" pitchFamily="34" charset="0"/>
              </a:rPr>
              <a:t>Uniformitarianism</a:t>
            </a:r>
            <a:endParaRPr lang="en-US" altLang="en-US" sz="3600" b="1" dirty="0">
              <a:solidFill>
                <a:srgbClr val="19FF8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Continuity of cause and effect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Apply cause and effect to future prediction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Apply cause and effect to present technology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Apply cause and effect to past uniformitarianism 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985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rgbClr val="FFFF00"/>
                </a:solidFill>
                <a:latin typeface="Arial Narrow" panose="020B0606020202030204" pitchFamily="34" charset="0"/>
              </a:rPr>
              <a:t>Geologic Time</a:t>
            </a:r>
            <a:endParaRPr lang="en-US" altLang="en-US" sz="4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028700" lvl="1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Geologist are now able to assign fairly accurate dates to events in earth history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028700" lvl="1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Relative dating and the geologic time scale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Relative dating means that dates are placed in their proper sequence or order without knowing their age in years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magnitude of geologic time involves vast times - millions or billions of years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An appreciation for the magnitude of geologic time is important because many processes are very gradual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big difference between geology and other sciences; TIME (Geologically speaking, not much happens in human lifetime)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Therefore, geologist use millions of years as the standard unit of time.</a:t>
            </a: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None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985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028700" lvl="1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o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Geology Today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0399AD"/>
              </a:buClr>
              <a:buFont typeface="Wingdings" panose="05000000000000000000" charset="0"/>
              <a:buChar char="§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Uniformitarianism still valid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400300" lvl="4" indent="-571500">
              <a:buClr>
                <a:srgbClr val="0399AD"/>
              </a:buClr>
              <a:buFont typeface="Wingdings" panose="05000000000000000000" charset="0"/>
              <a:buChar char="ü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Some geologic processes are not directly observable but have well-established evidence to suggest they occur.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0399AD"/>
              </a:buClr>
              <a:buFont typeface="Wingdings" panose="05000000000000000000" charset="0"/>
              <a:buChar char="§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Earth processes vary in intensity but still take a very long time to create or destroy major landscape features.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400300" lvl="4" indent="-571500">
              <a:buClr>
                <a:srgbClr val="0399AD"/>
              </a:buClr>
              <a:buFont typeface="Wingdings" panose="05000000000000000000" charset="0"/>
              <a:buChar char="ü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magnitude of geologic time involves millions and billions of years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400300" lvl="4" indent="-571500">
              <a:buClr>
                <a:srgbClr val="0399AD"/>
              </a:buClr>
              <a:buFont typeface="Wingdings" panose="05000000000000000000" charset="0"/>
              <a:buChar char="ü"/>
            </a:pPr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Earth is 4.6 billion years old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9850"/>
            <a:ext cx="12192000" cy="6858000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en-US" altLang="en-US" sz="3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rgbClr val="19FF81"/>
              </a:solidFill>
              <a:latin typeface="Arial Narrow" panose="020B0606020202030204" pitchFamily="34" charset="0"/>
            </a:endParaRPr>
          </a:p>
          <a:p>
            <a:pPr lvl="2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rgbClr val="19FF81"/>
                </a:solidFill>
                <a:latin typeface="Arial Narrow" panose="020B0606020202030204" pitchFamily="34" charset="0"/>
              </a:rPr>
              <a:t>Age of Earth</a:t>
            </a:r>
            <a:endParaRPr lang="en-US" altLang="en-US" sz="3600" b="1" dirty="0">
              <a:solidFill>
                <a:srgbClr val="19FF81"/>
              </a:solidFill>
              <a:latin typeface="Arial Narrow" panose="020B0606020202030204" pitchFamily="34" charset="0"/>
            </a:endParaRPr>
          </a:p>
          <a:p>
            <a:pPr marL="1485900" lvl="2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~ 4,600 million years</a:t>
            </a:r>
            <a:endParaRPr lang="en-US" altLang="en-US" sz="36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485900" lvl="2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Radioactive minerals</a:t>
            </a:r>
            <a:endParaRPr lang="en-US" altLang="en-US" sz="36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943100" lvl="3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altLang="en-US" sz="36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Radium, Uranium, Lead</a:t>
            </a:r>
            <a:endParaRPr lang="en-US" altLang="en-US" sz="36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485900" lvl="2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Salts in the ocean and its accumulation (not accurate)</a:t>
            </a:r>
            <a:endParaRPr lang="en-US" altLang="en-US" sz="3600" b="1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485900" lvl="2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Char char="v"/>
            </a:pPr>
            <a:r>
              <a:rPr lang="en-US" altLang="en-US" sz="3600" b="1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Fro younger ages, deposits and C </a:t>
            </a:r>
            <a:r>
              <a:rPr lang="en-US" altLang="en-US" sz="3600" b="1" baseline="300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14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35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nature of scientific inquiry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Sciences assumes the natural world is consistent and predictable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Goal of science is to discover patterns in nature and use the knowledge to make predictions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Scientists collect data through observation and measurements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485900" lvl="2" indent="-5715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How or why things happen is explained using a: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828800" lvl="3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Hypothesis - a tentative (or untested) explanation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828800" lvl="3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Theory - a well tested and widely accepted view that the scientific community agrees best explains certain observable facts.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None/>
            </a:pPr>
            <a:r>
              <a:rPr lang="en-US" alt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None/>
            </a:pP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35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nature of scientific inquiry</a:t>
            </a: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371600" lvl="2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Scientific method involves;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828800" lvl="3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Gathering facts through observation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828800" lvl="3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ü"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Formulation of hypotheses and theories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1371600" lvl="2" indent="-45720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Char char="v"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There is no fixed path that scientists follow that leads to scientific knowledge   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2" indent="0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  <a:buFont typeface="Wingdings" panose="05000000000000000000" charset="0"/>
              <a:buNone/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400" b="1" dirty="0">
              <a:solidFill>
                <a:srgbClr val="0ADEE6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7412" name="Picture 4" descr="\\integrafs5\DELS_TEMP1\71_Pearson_US_IRDVD\08. Working_Folder\Copyright Removed Jpegs\Tarbuck_EIPG_12e\Chapter01\Figures\Jpegs_Labeled\EIPG_12e_Figure_01_09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45" y="303530"/>
            <a:ext cx="9038590" cy="618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chemeClr val="bg1"/>
              </a:solidFill>
              <a:latin typeface="Arial Narrow" panose="020B0606020202030204" pitchFamily="34" charset="0"/>
              <a:sym typeface="+mn-ea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altLang="en-US" sz="2800" b="1" dirty="0">
                <a:solidFill>
                  <a:srgbClr val="FFFF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Field Studies</a:t>
            </a: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674" name="Picture 6" descr="01_C"/>
          <p:cNvPicPr>
            <a:picLocks noChangeAspect="1" noChangeArrowheads="1"/>
          </p:cNvPicPr>
          <p:nvPr/>
        </p:nvPicPr>
        <p:blipFill>
          <a:blip r:embed="rId1" cstate="print"/>
          <a:srcRect l="957" r="558" b="5000"/>
          <a:stretch>
            <a:fillRect/>
          </a:stretch>
        </p:blipFill>
        <p:spPr bwMode="auto">
          <a:xfrm>
            <a:off x="2571115" y="358775"/>
            <a:ext cx="8712835" cy="622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635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sz="2800" b="1" dirty="0">
              <a:solidFill>
                <a:schemeClr val="bg1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r>
              <a:rPr lang="en-US" sz="4000" b="1" dirty="0">
                <a:solidFill>
                  <a:srgbClr val="FFC0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Earth as a System</a:t>
            </a:r>
            <a:endParaRPr lang="en-US" altLang="en-US" sz="4000" b="1" dirty="0">
              <a:solidFill>
                <a:srgbClr val="FFC0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>
              <a:defRPr/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>
              <a:defRPr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Earth is a dynamic body with many separate, but interacting, parts: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0000"/>
              </a:buClr>
              <a:buFont typeface="Wingdings" panose="05000000000000000000" charset="0"/>
              <a:buChar char="v"/>
              <a:defRPr/>
            </a:pPr>
            <a:r>
              <a:rPr lang="en-US" altLang="en-US" sz="4000" b="1" dirty="0">
                <a:solidFill>
                  <a:srgbClr val="FF00FF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Hydrosphere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- 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global ocean and fresh water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0000"/>
              </a:buClr>
              <a:buFont typeface="Wingdings" panose="05000000000000000000" charset="0"/>
              <a:buChar char="v"/>
              <a:defRPr/>
            </a:pPr>
            <a:r>
              <a:rPr lang="en-US" altLang="en-US" sz="4000" b="1" dirty="0">
                <a:solidFill>
                  <a:srgbClr val="00FFFF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Atmosphere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- 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gaseous envelope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0000"/>
              </a:buClr>
              <a:buFont typeface="Wingdings" panose="05000000000000000000" charset="0"/>
              <a:buChar char="v"/>
              <a:defRPr/>
            </a:pPr>
            <a:r>
              <a:rPr lang="en-US" altLang="en-US" sz="4000" b="1" dirty="0">
                <a:solidFill>
                  <a:srgbClr val="00B050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Geosphere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- 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solid Earth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0000"/>
              </a:buClr>
              <a:buFont typeface="Wingdings" panose="05000000000000000000" charset="0"/>
              <a:buChar char="v"/>
              <a:defRPr/>
            </a:pPr>
            <a:r>
              <a:rPr lang="en-US" altLang="en-US" sz="4000" b="1" dirty="0">
                <a:solidFill>
                  <a:srgbClr val="FFCC99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Biosphere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- </a:t>
            </a: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all plant and animal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life</a:t>
            </a: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2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28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7" descr="\\integrafs5\DELS_TEMP1\71_Pearson_US_IRDVD\08. Working_Folder\Copyright Removed Jpegs\Tarbuck_EIPG_12e\Chapter01\Figures\Jpegs_Labeled\EIPG_12e_Figure_01_12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63550"/>
            <a:ext cx="9168765" cy="606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00B0F0"/>
              </a:buClr>
            </a:pPr>
            <a:endParaRPr lang="en-US" altLang="en-US" sz="40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marL="1028700" lvl="1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A </a:t>
            </a:r>
            <a:r>
              <a:rPr lang="en-US" altLang="en-US" sz="4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system is a group of interacting parts that form a complex whole.</a:t>
            </a:r>
            <a:endParaRPr lang="en-US" altLang="en-US" sz="40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028700" lvl="1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Earth system science: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Font typeface="Wingdings" panose="05000000000000000000" charset="0"/>
              <a:buChar char="ü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Aims to study Earth as a system composed of numerous interacting parts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Font typeface="Wingdings" panose="05000000000000000000" charset="0"/>
              <a:buChar char="ü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Employs an interdisciplinary approach to solve global environmental problems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028700" lvl="1" indent="-57150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37FF"/>
              </a:buClr>
              <a:buFont typeface="Arial" panose="020B0604020202020204" pitchFamily="34" charset="0"/>
              <a:buChar char="•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Processes that characterize the Earth system vary on spatial and temporal scales and are powered by energy from the Sun and heat from the Earth’s interior.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indent="0" algn="l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+mn-ea"/>
              </a:rPr>
              <a:t>  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indent="0" algn="l" eaLnBrk="1" hangingPunct="1">
              <a:buFontTx/>
              <a:buNone/>
              <a:defRPr/>
            </a:pP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+mn-ea"/>
              </a:rPr>
              <a:t>Sources of Energy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Heat from the earth’s interior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 indent="0" algn="l" eaLnBrk="1" hangingPunct="1">
              <a:buFont typeface="Wingdings" panose="05000000000000000000" charset="0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   - Powers the internal processes 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     that produce volcanoes, </a:t>
            </a:r>
            <a:endParaRPr lang="en-U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 indent="0" algn="l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     earthquakes,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sym typeface="+mn-ea"/>
              </a:rPr>
              <a:t> and mountains</a:t>
            </a:r>
            <a:endParaRPr lang="en-US" altLang="en-US" sz="3200" b="1" dirty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7890" name="Picture 2" descr="hebgen lake eq area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689600" y="433070"/>
            <a:ext cx="6051550" cy="604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0" y="89535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lvl="1" indent="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en-US" sz="2800" dirty="0" smtClean="0">
              <a:solidFill>
                <a:schemeClr val="bg1"/>
              </a:solidFill>
              <a:sym typeface="+mn-ea"/>
            </a:endParaRPr>
          </a:p>
          <a:p>
            <a:pPr lvl="1" indent="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en-US" sz="4000" b="1" dirty="0">
              <a:solidFill>
                <a:srgbClr val="FFFF00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  <a:p>
            <a:pPr lvl="1" indent="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r>
              <a:rPr lang="en-US" altLang="en-US" sz="4000" b="1" dirty="0">
                <a:solidFill>
                  <a:srgbClr val="FFFF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Origin and Early Evolution of Earth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 indent="0" algn="l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>
                <a:srgbClr val="FF0000"/>
              </a:buClr>
              <a:buFont typeface="Wingdings" panose="05000000000000000000" charset="0"/>
              <a:buNone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Origin of our Solar System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FF00"/>
              </a:buClr>
              <a:buFont typeface="Wingdings" panose="05000000000000000000" charset="0"/>
              <a:buChar char="§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universe began with the </a:t>
            </a:r>
            <a:r>
              <a:rPr lang="en-US" altLang="en-US" sz="3600" b="1" i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Big Bang.</a:t>
            </a:r>
            <a:endParaRPr lang="en-US" altLang="en-US" sz="3600" b="1" i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FF00"/>
              </a:buClr>
              <a:buFont typeface="Wingdings" panose="05000000000000000000" charset="0"/>
              <a:buChar char="§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components of the solar system formed at essentially the same time out of the same material.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FF00"/>
              </a:buClr>
              <a:buFont typeface="Wingdings" panose="05000000000000000000" charset="0"/>
              <a:buChar char="§"/>
            </a:pP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</a:t>
            </a:r>
            <a:r>
              <a:rPr lang="en-US" altLang="en-US" sz="3600" b="1" dirty="0" smtClean="0">
                <a:solidFill>
                  <a:srgbClr val="00FFFF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nebular theory</a:t>
            </a: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proposes that the bodies of our solar system evolved from an enormous rotating cloud called the </a:t>
            </a:r>
            <a:r>
              <a:rPr lang="en-US" altLang="en-US" sz="3600" b="1" dirty="0" smtClean="0">
                <a:solidFill>
                  <a:srgbClr val="FFFF00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solar nebula</a:t>
            </a:r>
            <a:r>
              <a:rPr lang="en-US" alt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.</a:t>
            </a: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-11557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FFFF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   </a:t>
            </a:r>
            <a:r>
              <a:rPr lang="en-US" altLang="en-US" sz="3200" b="1" dirty="0">
                <a:solidFill>
                  <a:srgbClr val="FFFF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Origin and Early Evolution of Earth</a:t>
            </a:r>
            <a:endParaRPr lang="en-US" altLang="en-US" sz="3200" b="1" dirty="0">
              <a:solidFill>
                <a:srgbClr val="FFFF00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  <a:p>
            <a:pPr>
              <a:spcBef>
                <a:spcPct val="50000"/>
              </a:spcBef>
              <a:defRPr/>
            </a:pPr>
            <a:endParaRPr lang="en-US" altLang="en-US" sz="3200" b="1" dirty="0">
              <a:solidFill>
                <a:srgbClr val="FFFF00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rgbClr val="FFFF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          </a:t>
            </a: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en-US" sz="2800" b="1" dirty="0">
                <a:solidFill>
                  <a:srgbClr val="FFFF00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  <a:sym typeface="+mn-ea"/>
              </a:rPr>
              <a:t>              Nebula Theory</a:t>
            </a:r>
            <a:endParaRPr lang="en-US" altLang="en-US" sz="2800" b="1" dirty="0">
              <a:solidFill>
                <a:srgbClr val="FFFF00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</p:txBody>
      </p:sp>
      <p:pic>
        <p:nvPicPr>
          <p:cNvPr id="25604" name="Picture 6" descr="\\integrafs5\DELS_TEMP1\71_Pearson_US_IRDVD\08. Working_Folder\Copyright Removed Jpegs\Tarbuck_EIPG_12e\Chapter01\Figures\Jpegs_Labeled\EIPG_12e_Figure_01_17_L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880" y="841375"/>
            <a:ext cx="7818755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-115570" y="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>
              <a:spcBef>
                <a:spcPct val="50000"/>
              </a:spcBef>
              <a:defRPr/>
            </a:pPr>
            <a:endParaRPr lang="en-US" alt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en-US" sz="3600" b="1" dirty="0" smtClean="0">
                <a:solidFill>
                  <a:srgbClr val="FFFF00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 Nebular Theory</a:t>
            </a:r>
            <a:endParaRPr lang="en-US" altLang="en-US" sz="3600" b="1" dirty="0" smtClean="0">
              <a:solidFill>
                <a:srgbClr val="FFFF00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solar nebula consisted of hydrogen, helium, and microscopic dust grains.</a:t>
            </a:r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A disturbance caused the solar nebula to slowly contract and rotate.</a:t>
            </a:r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The solar nebula assumed a flat, disk shape with the </a:t>
            </a:r>
            <a:r>
              <a:rPr lang="en-US" altLang="en-US" sz="3200" b="1" i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protosun</a:t>
            </a: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(pre-Sun) at the center.</a:t>
            </a:r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Inner planets began to form from metallic and rocky substances.</a:t>
            </a:r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1485900" lvl="2" indent="-571500">
              <a:buClr>
                <a:srgbClr val="FF37F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Larger outer planets began forming from fragments of ices (H</a:t>
            </a:r>
            <a:r>
              <a:rPr lang="en-US" altLang="en-US" sz="32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2</a:t>
            </a: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O, CO</a:t>
            </a:r>
            <a:r>
              <a:rPr lang="en-US" altLang="en-US" sz="32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2</a:t>
            </a:r>
            <a:r>
              <a:rPr lang="en-US" altLang="en-US" sz="32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, and others).</a:t>
            </a:r>
            <a:endParaRPr lang="en-US" altLang="en-US" sz="3200" b="1" dirty="0" smtClean="0">
              <a:solidFill>
                <a:schemeClr val="bg1"/>
              </a:solidFill>
              <a:latin typeface="Arial Narrow" panose="020B0606020202030204" pitchFamily="34" charset="0"/>
              <a:ea typeface="+mj-ea"/>
              <a:cs typeface="Arial Narrow" panose="020B0606020202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69215" y="115570"/>
            <a:ext cx="12192000" cy="6857365"/>
          </a:xfrm>
          <a:prstGeom prst="rect">
            <a:avLst/>
          </a:prstGeom>
          <a:solidFill>
            <a:srgbClr val="001A00"/>
          </a:solidFill>
          <a:ln w="57150">
            <a:solidFill>
              <a:srgbClr val="FF00FF"/>
            </a:solidFill>
          </a:ln>
        </p:spPr>
        <p:txBody>
          <a:bodyPr wrap="square">
            <a:noAutofit/>
          </a:bodyPr>
          <a:lstStyle/>
          <a:p>
            <a:pPr eaLnBrk="1" hangingPunct="1"/>
            <a:endParaRPr lang="en-US" sz="2800" dirty="0" smtClean="0">
              <a:solidFill>
                <a:schemeClr val="bg1"/>
              </a:solidFill>
              <a:sym typeface="+mn-ea"/>
            </a:endParaRPr>
          </a:p>
          <a:p>
            <a:pPr eaLnBrk="1" hangingPunct="1"/>
            <a:r>
              <a:rPr lang="en-US" sz="36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  Nebular Hypothesis</a:t>
            </a:r>
            <a:endParaRPr lang="en-US" sz="36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  <a:sym typeface="+mn-ea"/>
            </a:endParaRPr>
          </a:p>
          <a:p>
            <a:pPr lvl="1" eaLnBrk="1" hangingPunct="1"/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Inner planets – high temp’s, weak gravitational fields, unable to grab lighter elements</a:t>
            </a:r>
            <a:endParaRPr lang="en-US" sz="2800" b="1" dirty="0" smtClean="0">
              <a:solidFill>
                <a:schemeClr val="bg1"/>
              </a:solidFill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lvl="1" eaLnBrk="1" hangingPunct="1"/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  <a:sym typeface="+mn-ea"/>
              </a:rPr>
              <a:t>Oute</a:t>
            </a:r>
            <a:r>
              <a:rPr lang="en-US" sz="2800" b="1" dirty="0" smtClean="0">
                <a:solidFill>
                  <a:schemeClr val="bg1"/>
                </a:solidFill>
                <a:sym typeface="+mn-ea"/>
              </a:rPr>
              <a:t>r planets – colder, huge amounts of lighter elements</a:t>
            </a:r>
            <a:endParaRPr lang="en-US" altLang="en-US" sz="2800" b="1" dirty="0" smtClean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1989" name="Picture 4" descr="relativesize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1060450" y="2696845"/>
            <a:ext cx="9144000" cy="4024313"/>
          </a:xfr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1A00"/>
        </a:solidFill>
        <a:ln w="57150">
          <a:solidFill>
            <a:srgbClr val="FF00FF"/>
          </a:solidFill>
        </a:ln>
      </a:spPr>
      <a:bodyPr wrap="square">
        <a:noAutofit/>
      </a:bodyPr>
      <a:lstStyle>
        <a:defPPr lvl="1" algn="ctr">
          <a:lnSpc>
            <a:spcPct val="90000"/>
          </a:lnSpc>
          <a:spcBef>
            <a:spcPts val="600"/>
          </a:spcBef>
          <a:spcAft>
            <a:spcPts val="200"/>
          </a:spcAft>
          <a:buClr>
            <a:srgbClr val="00B0F0"/>
          </a:buClr>
          <a:defRPr lang="en-US" altLang="en-US" sz="2800" b="1" dirty="0">
            <a:solidFill>
              <a:srgbClr val="FF0000"/>
            </a:solidFill>
            <a:cs typeface="Times New Roman" panose="02020603050405020304" pitchFamily="18" charset="0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5.xml><?xml version="1.0" encoding="utf-8"?>
<ds:datastoreItem xmlns:ds="http://schemas.openxmlformats.org/officeDocument/2006/customXml" ds:itemID="{947A0EF5-23A9-4627-BC46-745B7DD804D2}">
  <ds:schemaRefs/>
</ds:datastoreItem>
</file>

<file path=customXml/itemProps6.xml><?xml version="1.0" encoding="utf-8"?>
<ds:datastoreItem xmlns:ds="http://schemas.openxmlformats.org/officeDocument/2006/customXml" ds:itemID="{8C5154C8-4BB5-43F2-9F6C-5E79271A0D50}">
  <ds:schemaRefs/>
</ds:datastoreItem>
</file>

<file path=customXml/itemProps7.xml><?xml version="1.0" encoding="utf-8"?>
<ds:datastoreItem xmlns:ds="http://schemas.openxmlformats.org/officeDocument/2006/customXml" ds:itemID="{F2807890-83DC-4772-9CAD-F7CB30099A1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5911</Words>
  <Application>WPS Presentation</Application>
  <PresentationFormat>Widescreen</PresentationFormat>
  <Paragraphs>263</Paragraphs>
  <Slides>28</Slides>
  <Notes>0</Notes>
  <HiddenSlides>0</HiddenSlides>
  <MMClips>7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SimSun</vt:lpstr>
      <vt:lpstr>Wingdings</vt:lpstr>
      <vt:lpstr>Times New Roman</vt:lpstr>
      <vt:lpstr>Arial Narrow</vt:lpstr>
      <vt:lpstr>Wingdings</vt:lpstr>
      <vt:lpstr>Calibri</vt:lpstr>
      <vt:lpstr>Microsoft YaHei</vt:lpstr>
      <vt:lpstr>Arial Unicode MS</vt:lpstr>
      <vt:lpstr>Calibri Light</vt:lpstr>
      <vt:lpstr>Comic Sans MS</vt:lpstr>
      <vt:lpstr>Tahoma</vt:lpstr>
      <vt:lpstr>Yu Gothic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Efren Pantoja</cp:lastModifiedBy>
  <cp:revision>8</cp:revision>
  <dcterms:created xsi:type="dcterms:W3CDTF">2018-11-21T08:44:00Z</dcterms:created>
  <dcterms:modified xsi:type="dcterms:W3CDTF">2025-09-02T16:10:04Z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  <property fmtid="{D5CDD505-2E9C-101B-9397-08002B2CF9AE}" pid="3" name="ICV">
    <vt:lpwstr>3F77B633ABC2475BB65FD797A832747A_12</vt:lpwstr>
  </property>
  <property fmtid="{D5CDD505-2E9C-101B-9397-08002B2CF9AE}" pid="4" name="KSOProductBuildVer">
    <vt:lpwstr>1033-12.2.0.21931</vt:lpwstr>
  </property>
</Properties>
</file>