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60" r:id="rId4"/>
  </p:sldMasterIdLst>
  <p:notesMasterIdLst>
    <p:notesMasterId r:id="rId27"/>
  </p:notesMasterIdLst>
  <p:sldIdLst>
    <p:sldId id="268" r:id="rId5"/>
    <p:sldId id="311" r:id="rId6"/>
    <p:sldId id="312" r:id="rId7"/>
    <p:sldId id="313" r:id="rId8"/>
    <p:sldId id="269" r:id="rId9"/>
    <p:sldId id="314" r:id="rId10"/>
    <p:sldId id="315" r:id="rId11"/>
    <p:sldId id="316" r:id="rId12"/>
    <p:sldId id="317" r:id="rId13"/>
    <p:sldId id="318" r:id="rId14"/>
    <p:sldId id="319" r:id="rId15"/>
    <p:sldId id="320" r:id="rId16"/>
    <p:sldId id="322" r:id="rId17"/>
    <p:sldId id="321" r:id="rId18"/>
    <p:sldId id="323" r:id="rId19"/>
    <p:sldId id="326" r:id="rId20"/>
    <p:sldId id="327" r:id="rId21"/>
    <p:sldId id="328" r:id="rId22"/>
    <p:sldId id="329" r:id="rId23"/>
    <p:sldId id="330" r:id="rId24"/>
    <p:sldId id="331" r:id="rId25"/>
    <p:sldId id="33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19" autoAdjust="0"/>
  </p:normalViewPr>
  <p:slideViewPr>
    <p:cSldViewPr snapToGrid="0">
      <p:cViewPr varScale="1">
        <p:scale>
          <a:sx n="80" d="100"/>
          <a:sy n="80" d="100"/>
        </p:scale>
        <p:origin x="782"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516AA8-1F2B-4C4D-B475-072747DAD452}" type="datetimeFigureOut">
              <a:rPr lang="en-US" smtClean="0"/>
              <a:t>11/5/2024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456AFE-EA9F-4CCF-A348-F0E4CCFD2277}" type="slidenum">
              <a:rPr lang="en-US" smtClean="0"/>
              <a:t>‹#›</a:t>
            </a:fld>
            <a:endParaRPr lang="en-US"/>
          </a:p>
        </p:txBody>
      </p:sp>
    </p:spTree>
    <p:extLst>
      <p:ext uri="{BB962C8B-B14F-4D97-AF65-F5344CB8AC3E}">
        <p14:creationId xmlns:p14="http://schemas.microsoft.com/office/powerpoint/2010/main" val="2348031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456AFE-EA9F-4CCF-A348-F0E4CCFD2277}" type="slidenum">
              <a:rPr lang="en-US" smtClean="0"/>
              <a:t>3</a:t>
            </a:fld>
            <a:endParaRPr lang="en-US"/>
          </a:p>
        </p:txBody>
      </p:sp>
    </p:spTree>
    <p:extLst>
      <p:ext uri="{BB962C8B-B14F-4D97-AF65-F5344CB8AC3E}">
        <p14:creationId xmlns:p14="http://schemas.microsoft.com/office/powerpoint/2010/main" val="957673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2B6CE-DC21-7CD6-1329-C679920D0C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C061C0-AF14-D5C9-4CA8-EB1790BEC0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50AFB1-8DF7-BE14-2FC2-D7CBA751E45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B5664B-C676-ACE5-C1DB-F185DDD33FDD}"/>
              </a:ext>
            </a:extLst>
          </p:cNvPr>
          <p:cNvSpPr>
            <a:spLocks noGrp="1"/>
          </p:cNvSpPr>
          <p:nvPr>
            <p:ph type="sldNum" sz="quarter" idx="5"/>
          </p:nvPr>
        </p:nvSpPr>
        <p:spPr/>
        <p:txBody>
          <a:bodyPr/>
          <a:lstStyle/>
          <a:p>
            <a:fld id="{C4456AFE-EA9F-4CCF-A348-F0E4CCFD2277}" type="slidenum">
              <a:rPr lang="en-US" smtClean="0"/>
              <a:t>4</a:t>
            </a:fld>
            <a:endParaRPr lang="en-US"/>
          </a:p>
        </p:txBody>
      </p:sp>
    </p:spTree>
    <p:extLst>
      <p:ext uri="{BB962C8B-B14F-4D97-AF65-F5344CB8AC3E}">
        <p14:creationId xmlns:p14="http://schemas.microsoft.com/office/powerpoint/2010/main" val="2544826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998BF342-2F04-01A9-8BA7-BD7A3E53F0B1}"/>
            </a:ext>
          </a:extLst>
        </p:cNvPr>
        <p:cNvGrpSpPr/>
        <p:nvPr/>
      </p:nvGrpSpPr>
      <p:grpSpPr>
        <a:xfrm>
          <a:off x="0" y="0"/>
          <a:ext cx="0" cy="0"/>
          <a:chOff x="0" y="0"/>
          <a:chExt cx="0" cy="0"/>
        </a:xfrm>
      </p:grpSpPr>
      <p:sp>
        <p:nvSpPr>
          <p:cNvPr id="313" name="Google Shape;313;p14:notes">
            <a:extLst>
              <a:ext uri="{FF2B5EF4-FFF2-40B4-BE49-F238E27FC236}">
                <a16:creationId xmlns:a16="http://schemas.microsoft.com/office/drawing/2014/main" id="{AC7EFF0C-29B1-79B6-BA24-BE55814FBA6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p14:notes">
            <a:extLst>
              <a:ext uri="{FF2B5EF4-FFF2-40B4-BE49-F238E27FC236}">
                <a16:creationId xmlns:a16="http://schemas.microsoft.com/office/drawing/2014/main" id="{E0898D65-BA94-9679-EB5A-9FEDB863E8F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750872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CBB56E84-59AB-1026-E393-93B85A2D2439}"/>
            </a:ext>
          </a:extLst>
        </p:cNvPr>
        <p:cNvGrpSpPr/>
        <p:nvPr/>
      </p:nvGrpSpPr>
      <p:grpSpPr>
        <a:xfrm>
          <a:off x="0" y="0"/>
          <a:ext cx="0" cy="0"/>
          <a:chOff x="0" y="0"/>
          <a:chExt cx="0" cy="0"/>
        </a:xfrm>
      </p:grpSpPr>
      <p:sp>
        <p:nvSpPr>
          <p:cNvPr id="313" name="Google Shape;313;p14:notes">
            <a:extLst>
              <a:ext uri="{FF2B5EF4-FFF2-40B4-BE49-F238E27FC236}">
                <a16:creationId xmlns:a16="http://schemas.microsoft.com/office/drawing/2014/main" id="{72950D82-79B7-EE4E-96D9-BA9B79C91B7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14" name="Google Shape;314;p14:notes">
            <a:extLst>
              <a:ext uri="{FF2B5EF4-FFF2-40B4-BE49-F238E27FC236}">
                <a16:creationId xmlns:a16="http://schemas.microsoft.com/office/drawing/2014/main" id="{A1CECE11-7781-7264-8C8B-60605D1CA6C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547080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E9719B26-960A-22E4-0F42-D91E8FBF8C15}"/>
            </a:ext>
          </a:extLst>
        </p:cNvPr>
        <p:cNvGrpSpPr/>
        <p:nvPr/>
      </p:nvGrpSpPr>
      <p:grpSpPr>
        <a:xfrm>
          <a:off x="0" y="0"/>
          <a:ext cx="0" cy="0"/>
          <a:chOff x="0" y="0"/>
          <a:chExt cx="0" cy="0"/>
        </a:xfrm>
      </p:grpSpPr>
      <p:sp>
        <p:nvSpPr>
          <p:cNvPr id="313" name="Google Shape;313;p14:notes">
            <a:extLst>
              <a:ext uri="{FF2B5EF4-FFF2-40B4-BE49-F238E27FC236}">
                <a16:creationId xmlns:a16="http://schemas.microsoft.com/office/drawing/2014/main" id="{6258FD0D-D370-B1E4-43F7-AA293BD35C6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14" name="Google Shape;314;p14:notes">
            <a:extLst>
              <a:ext uri="{FF2B5EF4-FFF2-40B4-BE49-F238E27FC236}">
                <a16:creationId xmlns:a16="http://schemas.microsoft.com/office/drawing/2014/main" id="{F4938711-5413-12DA-669D-BC0337774E5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557439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AF808A00-FE31-42F7-CA57-F3B9A9A89BF3}"/>
            </a:ext>
          </a:extLst>
        </p:cNvPr>
        <p:cNvGrpSpPr/>
        <p:nvPr/>
      </p:nvGrpSpPr>
      <p:grpSpPr>
        <a:xfrm>
          <a:off x="0" y="0"/>
          <a:ext cx="0" cy="0"/>
          <a:chOff x="0" y="0"/>
          <a:chExt cx="0" cy="0"/>
        </a:xfrm>
      </p:grpSpPr>
      <p:sp>
        <p:nvSpPr>
          <p:cNvPr id="313" name="Google Shape;313;p14:notes">
            <a:extLst>
              <a:ext uri="{FF2B5EF4-FFF2-40B4-BE49-F238E27FC236}">
                <a16:creationId xmlns:a16="http://schemas.microsoft.com/office/drawing/2014/main" id="{A304A1C8-7CCC-E22A-09A7-A88E538DE25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14" name="Google Shape;314;p14:notes">
            <a:extLst>
              <a:ext uri="{FF2B5EF4-FFF2-40B4-BE49-F238E27FC236}">
                <a16:creationId xmlns:a16="http://schemas.microsoft.com/office/drawing/2014/main" id="{9B32DCAC-77BE-2D8C-9F2F-280B487D810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62082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BB8DF4D8-7104-F412-9C79-5F571D21ACC9}"/>
            </a:ext>
          </a:extLst>
        </p:cNvPr>
        <p:cNvGrpSpPr/>
        <p:nvPr/>
      </p:nvGrpSpPr>
      <p:grpSpPr>
        <a:xfrm>
          <a:off x="0" y="0"/>
          <a:ext cx="0" cy="0"/>
          <a:chOff x="0" y="0"/>
          <a:chExt cx="0" cy="0"/>
        </a:xfrm>
      </p:grpSpPr>
      <p:sp>
        <p:nvSpPr>
          <p:cNvPr id="313" name="Google Shape;313;p14:notes">
            <a:extLst>
              <a:ext uri="{FF2B5EF4-FFF2-40B4-BE49-F238E27FC236}">
                <a16:creationId xmlns:a16="http://schemas.microsoft.com/office/drawing/2014/main" id="{D98DAF81-4C52-B7A8-77FC-1B32B07F29F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14" name="Google Shape;314;p14:notes">
            <a:extLst>
              <a:ext uri="{FF2B5EF4-FFF2-40B4-BE49-F238E27FC236}">
                <a16:creationId xmlns:a16="http://schemas.microsoft.com/office/drawing/2014/main" id="{F7251D0C-BCBA-2F69-6539-268989EFF5E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522148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76FFEF2F-00FE-9BDF-EAC0-CA9B702EB1F1}"/>
            </a:ext>
          </a:extLst>
        </p:cNvPr>
        <p:cNvGrpSpPr/>
        <p:nvPr/>
      </p:nvGrpSpPr>
      <p:grpSpPr>
        <a:xfrm>
          <a:off x="0" y="0"/>
          <a:ext cx="0" cy="0"/>
          <a:chOff x="0" y="0"/>
          <a:chExt cx="0" cy="0"/>
        </a:xfrm>
      </p:grpSpPr>
      <p:sp>
        <p:nvSpPr>
          <p:cNvPr id="313" name="Google Shape;313;p14:notes">
            <a:extLst>
              <a:ext uri="{FF2B5EF4-FFF2-40B4-BE49-F238E27FC236}">
                <a16:creationId xmlns:a16="http://schemas.microsoft.com/office/drawing/2014/main" id="{060C2240-2F31-6009-53E0-17B72FA62F7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14" name="Google Shape;314;p14:notes">
            <a:extLst>
              <a:ext uri="{FF2B5EF4-FFF2-40B4-BE49-F238E27FC236}">
                <a16:creationId xmlns:a16="http://schemas.microsoft.com/office/drawing/2014/main" id="{2C46829E-8829-97F1-A065-39C22948AEF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8299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107CF14-A471-75ED-DBA8-C6A33F63B823}"/>
            </a:ext>
          </a:extLst>
        </p:cNvPr>
        <p:cNvGrpSpPr/>
        <p:nvPr/>
      </p:nvGrpSpPr>
      <p:grpSpPr>
        <a:xfrm>
          <a:off x="0" y="0"/>
          <a:ext cx="0" cy="0"/>
          <a:chOff x="0" y="0"/>
          <a:chExt cx="0" cy="0"/>
        </a:xfrm>
      </p:grpSpPr>
      <p:sp>
        <p:nvSpPr>
          <p:cNvPr id="313" name="Google Shape;313;p14:notes">
            <a:extLst>
              <a:ext uri="{FF2B5EF4-FFF2-40B4-BE49-F238E27FC236}">
                <a16:creationId xmlns:a16="http://schemas.microsoft.com/office/drawing/2014/main" id="{311B8324-F16E-AA54-E523-25F91D4C85A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14" name="Google Shape;314;p14:notes">
            <a:extLst>
              <a:ext uri="{FF2B5EF4-FFF2-40B4-BE49-F238E27FC236}">
                <a16:creationId xmlns:a16="http://schemas.microsoft.com/office/drawing/2014/main" id="{22432762-8EB5-FD68-DF2C-A2A11F4BA78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240047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93748479-38E9-CAA8-6183-DB2DACF0E408}"/>
            </a:ext>
          </a:extLst>
        </p:cNvPr>
        <p:cNvGrpSpPr/>
        <p:nvPr/>
      </p:nvGrpSpPr>
      <p:grpSpPr>
        <a:xfrm>
          <a:off x="0" y="0"/>
          <a:ext cx="0" cy="0"/>
          <a:chOff x="0" y="0"/>
          <a:chExt cx="0" cy="0"/>
        </a:xfrm>
      </p:grpSpPr>
      <p:sp>
        <p:nvSpPr>
          <p:cNvPr id="313" name="Google Shape;313;p14:notes">
            <a:extLst>
              <a:ext uri="{FF2B5EF4-FFF2-40B4-BE49-F238E27FC236}">
                <a16:creationId xmlns:a16="http://schemas.microsoft.com/office/drawing/2014/main" id="{886042B5-9396-42F2-A4FF-E8656C8B5DD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14" name="Google Shape;314;p14:notes">
            <a:extLst>
              <a:ext uri="{FF2B5EF4-FFF2-40B4-BE49-F238E27FC236}">
                <a16:creationId xmlns:a16="http://schemas.microsoft.com/office/drawing/2014/main" id="{9A20840B-DF6E-78F5-F269-2A65F43F358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8935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53A2957-20BE-A3CC-FCB7-844888906359}"/>
            </a:ext>
          </a:extLst>
        </p:cNvPr>
        <p:cNvGrpSpPr/>
        <p:nvPr/>
      </p:nvGrpSpPr>
      <p:grpSpPr>
        <a:xfrm>
          <a:off x="0" y="0"/>
          <a:ext cx="0" cy="0"/>
          <a:chOff x="0" y="0"/>
          <a:chExt cx="0" cy="0"/>
        </a:xfrm>
      </p:grpSpPr>
      <p:sp>
        <p:nvSpPr>
          <p:cNvPr id="313" name="Google Shape;313;p14:notes">
            <a:extLst>
              <a:ext uri="{FF2B5EF4-FFF2-40B4-BE49-F238E27FC236}">
                <a16:creationId xmlns:a16="http://schemas.microsoft.com/office/drawing/2014/main" id="{DB0E9A52-A72F-654F-B11B-4C64BB7B55B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14" name="Google Shape;314;p14:notes">
            <a:extLst>
              <a:ext uri="{FF2B5EF4-FFF2-40B4-BE49-F238E27FC236}">
                <a16:creationId xmlns:a16="http://schemas.microsoft.com/office/drawing/2014/main" id="{DA6D27C9-1B33-DFD2-5CAA-C358C4EA6FB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71808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5E54AE1F-E78F-FAB2-AFB8-6BB13C9B8907}"/>
            </a:ext>
          </a:extLst>
        </p:cNvPr>
        <p:cNvGrpSpPr/>
        <p:nvPr/>
      </p:nvGrpSpPr>
      <p:grpSpPr>
        <a:xfrm>
          <a:off x="0" y="0"/>
          <a:ext cx="0" cy="0"/>
          <a:chOff x="0" y="0"/>
          <a:chExt cx="0" cy="0"/>
        </a:xfrm>
      </p:grpSpPr>
      <p:sp>
        <p:nvSpPr>
          <p:cNvPr id="313" name="Google Shape;313;p14:notes">
            <a:extLst>
              <a:ext uri="{FF2B5EF4-FFF2-40B4-BE49-F238E27FC236}">
                <a16:creationId xmlns:a16="http://schemas.microsoft.com/office/drawing/2014/main" id="{84229E60-6ACD-BF52-3907-9589191C974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14" name="Google Shape;314;p14:notes">
            <a:extLst>
              <a:ext uri="{FF2B5EF4-FFF2-40B4-BE49-F238E27FC236}">
                <a16:creationId xmlns:a16="http://schemas.microsoft.com/office/drawing/2014/main" id="{AFE4C117-FD33-87D9-6DD8-DFD3E850B62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167125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5025AD1F-E3CF-89D5-A7A6-9F76EE086DE6}"/>
            </a:ext>
          </a:extLst>
        </p:cNvPr>
        <p:cNvGrpSpPr/>
        <p:nvPr/>
      </p:nvGrpSpPr>
      <p:grpSpPr>
        <a:xfrm>
          <a:off x="0" y="0"/>
          <a:ext cx="0" cy="0"/>
          <a:chOff x="0" y="0"/>
          <a:chExt cx="0" cy="0"/>
        </a:xfrm>
      </p:grpSpPr>
      <p:sp>
        <p:nvSpPr>
          <p:cNvPr id="313" name="Google Shape;313;p14:notes">
            <a:extLst>
              <a:ext uri="{FF2B5EF4-FFF2-40B4-BE49-F238E27FC236}">
                <a16:creationId xmlns:a16="http://schemas.microsoft.com/office/drawing/2014/main" id="{07EE2657-6BD3-B0BC-9FE3-8FADAE35227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14" name="Google Shape;314;p14:notes">
            <a:extLst>
              <a:ext uri="{FF2B5EF4-FFF2-40B4-BE49-F238E27FC236}">
                <a16:creationId xmlns:a16="http://schemas.microsoft.com/office/drawing/2014/main" id="{C5FE8AA5-1DA9-B996-3070-E9FB7D44B9E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053771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9BE163E8-0672-9403-FCAB-A069248B0C28}"/>
            </a:ext>
          </a:extLst>
        </p:cNvPr>
        <p:cNvGrpSpPr/>
        <p:nvPr/>
      </p:nvGrpSpPr>
      <p:grpSpPr>
        <a:xfrm>
          <a:off x="0" y="0"/>
          <a:ext cx="0" cy="0"/>
          <a:chOff x="0" y="0"/>
          <a:chExt cx="0" cy="0"/>
        </a:xfrm>
      </p:grpSpPr>
      <p:sp>
        <p:nvSpPr>
          <p:cNvPr id="313" name="Google Shape;313;p14:notes">
            <a:extLst>
              <a:ext uri="{FF2B5EF4-FFF2-40B4-BE49-F238E27FC236}">
                <a16:creationId xmlns:a16="http://schemas.microsoft.com/office/drawing/2014/main" id="{FBB54F07-EC4F-D189-3C37-C21A4036548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14" name="Google Shape;314;p14:notes">
            <a:extLst>
              <a:ext uri="{FF2B5EF4-FFF2-40B4-BE49-F238E27FC236}">
                <a16:creationId xmlns:a16="http://schemas.microsoft.com/office/drawing/2014/main" id="{2DEF8753-EB2C-FB5F-3685-1ADED1B14F0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580545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1E9682EE-9376-E5D3-5953-176DCAFEAE0F}"/>
            </a:ext>
          </a:extLst>
        </p:cNvPr>
        <p:cNvGrpSpPr/>
        <p:nvPr/>
      </p:nvGrpSpPr>
      <p:grpSpPr>
        <a:xfrm>
          <a:off x="0" y="0"/>
          <a:ext cx="0" cy="0"/>
          <a:chOff x="0" y="0"/>
          <a:chExt cx="0" cy="0"/>
        </a:xfrm>
      </p:grpSpPr>
      <p:sp>
        <p:nvSpPr>
          <p:cNvPr id="313" name="Google Shape;313;p14:notes">
            <a:extLst>
              <a:ext uri="{FF2B5EF4-FFF2-40B4-BE49-F238E27FC236}">
                <a16:creationId xmlns:a16="http://schemas.microsoft.com/office/drawing/2014/main" id="{83A1A092-A28D-99BC-BA6A-642BD2FBD89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14" name="Google Shape;314;p14:notes">
            <a:extLst>
              <a:ext uri="{FF2B5EF4-FFF2-40B4-BE49-F238E27FC236}">
                <a16:creationId xmlns:a16="http://schemas.microsoft.com/office/drawing/2014/main" id="{F4D40450-A35C-C389-D8E7-3566105B37C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696268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D3F7CCCA-AF13-7A41-5A61-C96CA8A0882B}"/>
            </a:ext>
          </a:extLst>
        </p:cNvPr>
        <p:cNvGrpSpPr/>
        <p:nvPr/>
      </p:nvGrpSpPr>
      <p:grpSpPr>
        <a:xfrm>
          <a:off x="0" y="0"/>
          <a:ext cx="0" cy="0"/>
          <a:chOff x="0" y="0"/>
          <a:chExt cx="0" cy="0"/>
        </a:xfrm>
      </p:grpSpPr>
      <p:sp>
        <p:nvSpPr>
          <p:cNvPr id="313" name="Google Shape;313;p14:notes">
            <a:extLst>
              <a:ext uri="{FF2B5EF4-FFF2-40B4-BE49-F238E27FC236}">
                <a16:creationId xmlns:a16="http://schemas.microsoft.com/office/drawing/2014/main" id="{9BA72043-368A-78B3-E9BB-ED54C6C408C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14" name="Google Shape;314;p14:notes">
            <a:extLst>
              <a:ext uri="{FF2B5EF4-FFF2-40B4-BE49-F238E27FC236}">
                <a16:creationId xmlns:a16="http://schemas.microsoft.com/office/drawing/2014/main" id="{DC5D18A9-2799-B753-EC44-0BF5C3B4A0E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47671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42E95041-E8F9-2693-E32D-ED6D5B5A061B}"/>
            </a:ext>
          </a:extLst>
        </p:cNvPr>
        <p:cNvGrpSpPr/>
        <p:nvPr/>
      </p:nvGrpSpPr>
      <p:grpSpPr>
        <a:xfrm>
          <a:off x="0" y="0"/>
          <a:ext cx="0" cy="0"/>
          <a:chOff x="0" y="0"/>
          <a:chExt cx="0" cy="0"/>
        </a:xfrm>
      </p:grpSpPr>
      <p:sp>
        <p:nvSpPr>
          <p:cNvPr id="313" name="Google Shape;313;p14:notes">
            <a:extLst>
              <a:ext uri="{FF2B5EF4-FFF2-40B4-BE49-F238E27FC236}">
                <a16:creationId xmlns:a16="http://schemas.microsoft.com/office/drawing/2014/main" id="{E696E819-AEA1-84A1-F22B-F1CFABA2E51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14" name="Google Shape;314;p14:notes">
            <a:extLst>
              <a:ext uri="{FF2B5EF4-FFF2-40B4-BE49-F238E27FC236}">
                <a16:creationId xmlns:a16="http://schemas.microsoft.com/office/drawing/2014/main" id="{2ADDC04C-43CF-17B9-950F-EAB28B89206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756036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11/5/2024</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7225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11/5/2024</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52010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11/5/2024</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70401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11/5/2024</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52231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11/5/2024</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16775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11/5/2024</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42260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11/5/2024</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40723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11/5/2024</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411850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11/5/2024</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84398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11/5/2024</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90708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F0502020204030204"/>
              <a:ea typeface="+mn-ea"/>
              <a:cs typeface="+mn-cs"/>
            </a:endParaRPr>
          </a:p>
        </p:txBody>
      </p:sp>
      <p:sp>
        <p:nvSpPr>
          <p:cNvPr id="2" name="Title 1">
            <a:extLst>
              <a:ext uri="{FF2B5EF4-FFF2-40B4-BE49-F238E27FC236}">
                <a16:creationId xmlns:a16="http://schemas.microsoft.com/office/drawing/2014/main" id="{4010AF38-26DF-48B3-952C-4A9091D6863C}"/>
              </a:ext>
            </a:extLst>
          </p:cNvPr>
          <p:cNvSpPr>
            <a:spLocks noGrp="1"/>
          </p:cNvSpPr>
          <p:nvPr>
            <p:ph type="ctrTitle"/>
          </p:nvPr>
        </p:nvSpPr>
        <p:spPr>
          <a:xfrm>
            <a:off x="0" y="2287613"/>
            <a:ext cx="7226710" cy="1862130"/>
          </a:xfrm>
        </p:spPr>
        <p:txBody>
          <a:bodyPr>
            <a:noAutofit/>
          </a:bodyPr>
          <a:lstStyle/>
          <a:p>
            <a:pPr marL="0" marR="0" lvl="0" indent="0" algn="ctr" rtl="0">
              <a:lnSpc>
                <a:spcPct val="120000"/>
              </a:lnSpc>
              <a:spcBef>
                <a:spcPts val="0"/>
              </a:spcBef>
              <a:spcAft>
                <a:spcPts val="0"/>
              </a:spcAft>
              <a:buNone/>
            </a:pPr>
            <a:r>
              <a:rPr lang="en-US" sz="5500" b="1" dirty="0">
                <a:latin typeface="Charmonman"/>
                <a:cs typeface="Charmonman"/>
                <a:sym typeface="Charmonman"/>
              </a:rPr>
              <a:t>Understanding the Self</a:t>
            </a:r>
            <a:br>
              <a:rPr lang="en-US" sz="5500" b="1" dirty="0">
                <a:latin typeface="Charmonman"/>
                <a:cs typeface="Charmonman"/>
                <a:sym typeface="Charmonman"/>
              </a:rPr>
            </a:br>
            <a:r>
              <a:rPr lang="en-US" sz="5500" b="1" dirty="0">
                <a:latin typeface="Charmonman"/>
                <a:cs typeface="Charmonman"/>
                <a:sym typeface="Charmonman"/>
              </a:rPr>
              <a:t>(Midterm Topics)</a:t>
            </a:r>
            <a:endParaRPr lang="en-US" sz="5500" b="1" dirty="0"/>
          </a:p>
        </p:txBody>
      </p:sp>
      <p:sp>
        <p:nvSpPr>
          <p:cNvPr id="3" name="Subtitle 2">
            <a:extLst>
              <a:ext uri="{FF2B5EF4-FFF2-40B4-BE49-F238E27FC236}">
                <a16:creationId xmlns:a16="http://schemas.microsoft.com/office/drawing/2014/main" id="{37FC2D8F-56D2-4ADF-B439-0E09E7C37894}"/>
              </a:ext>
            </a:extLst>
          </p:cNvPr>
          <p:cNvSpPr>
            <a:spLocks noGrp="1"/>
          </p:cNvSpPr>
          <p:nvPr>
            <p:ph type="subTitle" idx="1"/>
          </p:nvPr>
        </p:nvSpPr>
        <p:spPr>
          <a:xfrm>
            <a:off x="632899" y="4672739"/>
            <a:ext cx="6269347" cy="1021498"/>
          </a:xfrm>
        </p:spPr>
        <p:txBody>
          <a:bodyPr>
            <a:normAutofit/>
          </a:bodyPr>
          <a:lstStyle/>
          <a:p>
            <a:endParaRPr lang="en-US" sz="2400" dirty="0">
              <a:solidFill>
                <a:schemeClr val="tx1">
                  <a:lumMod val="85000"/>
                  <a:lumOff val="15000"/>
                </a:schemeClr>
              </a:solidFill>
            </a:endParaRPr>
          </a:p>
        </p:txBody>
      </p:sp>
      <p:cxnSp>
        <p:nvCxnSpPr>
          <p:cNvPr id="29" name="Straight Connector 28">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44179"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308AC96E-AA33-4309-B51D-072F59E6EC0B}"/>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7556686" y="1"/>
            <a:ext cx="4635315" cy="6857999"/>
          </a:xfrm>
          <a:prstGeom prst="rect">
            <a:avLst/>
          </a:prstGeom>
        </p:spPr>
      </p:pic>
    </p:spTree>
    <p:extLst>
      <p:ext uri="{BB962C8B-B14F-4D97-AF65-F5344CB8AC3E}">
        <p14:creationId xmlns:p14="http://schemas.microsoft.com/office/powerpoint/2010/main" val="39127473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C5073-0D4B-907B-2708-0237E781B893}"/>
              </a:ext>
            </a:extLst>
          </p:cNvPr>
          <p:cNvSpPr>
            <a:spLocks noGrp="1"/>
          </p:cNvSpPr>
          <p:nvPr>
            <p:ph type="title"/>
          </p:nvPr>
        </p:nvSpPr>
        <p:spPr/>
        <p:txBody>
          <a:bodyPr/>
          <a:lstStyle/>
          <a:p>
            <a:r>
              <a:rPr lang="en-US" dirty="0"/>
              <a:t>I. Physical Self</a:t>
            </a:r>
          </a:p>
        </p:txBody>
      </p:sp>
      <p:sp>
        <p:nvSpPr>
          <p:cNvPr id="3" name="Content Placeholder 2">
            <a:extLst>
              <a:ext uri="{FF2B5EF4-FFF2-40B4-BE49-F238E27FC236}">
                <a16:creationId xmlns:a16="http://schemas.microsoft.com/office/drawing/2014/main" id="{279953F4-7FE9-A06A-A1F8-CDFBC90A0440}"/>
              </a:ext>
            </a:extLst>
          </p:cNvPr>
          <p:cNvSpPr>
            <a:spLocks noGrp="1"/>
          </p:cNvSpPr>
          <p:nvPr>
            <p:ph idx="1"/>
          </p:nvPr>
        </p:nvSpPr>
        <p:spPr>
          <a:xfrm>
            <a:off x="1097280" y="2019710"/>
            <a:ext cx="10376965" cy="3760891"/>
          </a:xfrm>
        </p:spPr>
        <p:txBody>
          <a:bodyPr>
            <a:noAutofit/>
          </a:bodyPr>
          <a:lstStyle/>
          <a:p>
            <a:r>
              <a:rPr lang="en-US" sz="3000" dirty="0"/>
              <a:t>Objectives: </a:t>
            </a:r>
          </a:p>
          <a:p>
            <a:r>
              <a:rPr lang="en-US" sz="3000" dirty="0"/>
              <a:t>At the end of the discussion, you should be able to: </a:t>
            </a:r>
            <a:br>
              <a:rPr lang="en-US" sz="3000" dirty="0"/>
            </a:br>
            <a:r>
              <a:rPr lang="en-US" sz="3000" dirty="0"/>
              <a:t>	1. Explain the concept of physical self.</a:t>
            </a:r>
            <a:br>
              <a:rPr lang="en-US" sz="3000" dirty="0"/>
            </a:br>
            <a:r>
              <a:rPr lang="en-US" sz="3000" dirty="0"/>
              <a:t> 	2. Discus ways on how to observe physical self- care.</a:t>
            </a:r>
            <a:br>
              <a:rPr lang="en-US" sz="3000" dirty="0"/>
            </a:br>
            <a:r>
              <a:rPr lang="en-US" sz="3000" dirty="0"/>
              <a:t> 	3. Enumerate practical tips on how to practice physical 	self-	care; 	and </a:t>
            </a:r>
          </a:p>
        </p:txBody>
      </p:sp>
      <p:pic>
        <p:nvPicPr>
          <p:cNvPr id="4" name="Google Shape;142;p12">
            <a:extLst>
              <a:ext uri="{FF2B5EF4-FFF2-40B4-BE49-F238E27FC236}">
                <a16:creationId xmlns:a16="http://schemas.microsoft.com/office/drawing/2014/main" id="{7D6777B2-F4EA-E390-7626-350C04CEC50D}"/>
              </a:ext>
            </a:extLst>
          </p:cNvPr>
          <p:cNvPicPr preferRelativeResize="0"/>
          <p:nvPr/>
        </p:nvPicPr>
        <p:blipFill>
          <a:blip r:embed="rId2">
            <a:alphaModFix/>
          </a:blip>
          <a:stretch>
            <a:fillRect/>
          </a:stretch>
        </p:blipFill>
        <p:spPr>
          <a:xfrm>
            <a:off x="9435641" y="108729"/>
            <a:ext cx="2038604" cy="1769806"/>
          </a:xfrm>
          <a:prstGeom prst="ellipse">
            <a:avLst/>
          </a:prstGeom>
          <a:noFill/>
          <a:ln>
            <a:noFill/>
          </a:ln>
        </p:spPr>
      </p:pic>
      <p:sp>
        <p:nvSpPr>
          <p:cNvPr id="5" name="Title 1">
            <a:extLst>
              <a:ext uri="{FF2B5EF4-FFF2-40B4-BE49-F238E27FC236}">
                <a16:creationId xmlns:a16="http://schemas.microsoft.com/office/drawing/2014/main" id="{4B444619-8703-F955-F616-4F48B66327BD}"/>
              </a:ext>
            </a:extLst>
          </p:cNvPr>
          <p:cNvSpPr txBox="1">
            <a:spLocks/>
          </p:cNvSpPr>
          <p:nvPr/>
        </p:nvSpPr>
        <p:spPr>
          <a:xfrm>
            <a:off x="10454943" y="6119238"/>
            <a:ext cx="1796353" cy="72537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1800" dirty="0">
                <a:solidFill>
                  <a:schemeClr val="bg1"/>
                </a:solidFill>
              </a:rPr>
              <a:t>Physical Self</a:t>
            </a:r>
          </a:p>
        </p:txBody>
      </p:sp>
    </p:spTree>
    <p:extLst>
      <p:ext uri="{BB962C8B-B14F-4D97-AF65-F5344CB8AC3E}">
        <p14:creationId xmlns:p14="http://schemas.microsoft.com/office/powerpoint/2010/main" val="3517927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8F84D-5D46-790D-49AF-FE4A00E72A66}"/>
              </a:ext>
            </a:extLst>
          </p:cNvPr>
          <p:cNvSpPr>
            <a:spLocks noGrp="1"/>
          </p:cNvSpPr>
          <p:nvPr>
            <p:ph type="title"/>
          </p:nvPr>
        </p:nvSpPr>
        <p:spPr/>
        <p:txBody>
          <a:bodyPr/>
          <a:lstStyle/>
          <a:p>
            <a:pPr algn="ctr"/>
            <a:r>
              <a:rPr lang="en-US" dirty="0"/>
              <a:t>INTRODUCTION</a:t>
            </a:r>
          </a:p>
        </p:txBody>
      </p:sp>
      <p:sp>
        <p:nvSpPr>
          <p:cNvPr id="3" name="Content Placeholder 2">
            <a:extLst>
              <a:ext uri="{FF2B5EF4-FFF2-40B4-BE49-F238E27FC236}">
                <a16:creationId xmlns:a16="http://schemas.microsoft.com/office/drawing/2014/main" id="{980DD279-9944-A4CC-CDA4-5AD3D162EE75}"/>
              </a:ext>
            </a:extLst>
          </p:cNvPr>
          <p:cNvSpPr>
            <a:spLocks noGrp="1"/>
          </p:cNvSpPr>
          <p:nvPr>
            <p:ph idx="1"/>
          </p:nvPr>
        </p:nvSpPr>
        <p:spPr>
          <a:xfrm>
            <a:off x="566338" y="2047853"/>
            <a:ext cx="11120283" cy="3760891"/>
          </a:xfrm>
        </p:spPr>
        <p:txBody>
          <a:bodyPr>
            <a:noAutofit/>
          </a:bodyPr>
          <a:lstStyle/>
          <a:p>
            <a:pPr algn="ctr"/>
            <a:r>
              <a:rPr lang="en-US" sz="3000" dirty="0"/>
              <a:t>” The physical body is conceived and constructed in consciousness as are the time and space. All happens within our self”</a:t>
            </a:r>
            <a:br>
              <a:rPr lang="en-US" sz="3000" dirty="0"/>
            </a:br>
            <a:r>
              <a:rPr lang="en-US" sz="3000" dirty="0"/>
              <a:t>. Deepak Chopra </a:t>
            </a:r>
            <a:br>
              <a:rPr lang="en-US" sz="3000" dirty="0"/>
            </a:br>
            <a:br>
              <a:rPr lang="en-US" sz="3000" dirty="0"/>
            </a:br>
            <a:br>
              <a:rPr lang="en-US" sz="3000" dirty="0"/>
            </a:br>
            <a:r>
              <a:rPr lang="en-US" sz="3000" dirty="0"/>
              <a:t>“Physical fitness is not only one of the most important keys to healthy body, it is the basis of dynamic and creative activity”. </a:t>
            </a:r>
            <a:br>
              <a:rPr lang="en-US" sz="3000" dirty="0"/>
            </a:br>
            <a:r>
              <a:rPr lang="en-US" sz="3000" dirty="0"/>
              <a:t>John F. Kennedy.</a:t>
            </a:r>
          </a:p>
        </p:txBody>
      </p:sp>
      <p:sp>
        <p:nvSpPr>
          <p:cNvPr id="4" name="Title 1">
            <a:extLst>
              <a:ext uri="{FF2B5EF4-FFF2-40B4-BE49-F238E27FC236}">
                <a16:creationId xmlns:a16="http://schemas.microsoft.com/office/drawing/2014/main" id="{FDC25A7D-1952-CEEC-F320-CD6B8E1CF042}"/>
              </a:ext>
            </a:extLst>
          </p:cNvPr>
          <p:cNvSpPr txBox="1">
            <a:spLocks/>
          </p:cNvSpPr>
          <p:nvPr/>
        </p:nvSpPr>
        <p:spPr>
          <a:xfrm>
            <a:off x="10454943" y="6119238"/>
            <a:ext cx="1796353" cy="72537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1800" dirty="0">
                <a:solidFill>
                  <a:schemeClr val="bg1"/>
                </a:solidFill>
              </a:rPr>
              <a:t>Physical Self</a:t>
            </a:r>
          </a:p>
        </p:txBody>
      </p:sp>
      <p:pic>
        <p:nvPicPr>
          <p:cNvPr id="5" name="Google Shape;133;p11">
            <a:extLst>
              <a:ext uri="{FF2B5EF4-FFF2-40B4-BE49-F238E27FC236}">
                <a16:creationId xmlns:a16="http://schemas.microsoft.com/office/drawing/2014/main" id="{743142B6-FE7F-FA92-17C7-FC02078D227B}"/>
              </a:ext>
            </a:extLst>
          </p:cNvPr>
          <p:cNvPicPr preferRelativeResize="0"/>
          <p:nvPr/>
        </p:nvPicPr>
        <p:blipFill>
          <a:blip r:embed="rId3">
            <a:alphaModFix/>
          </a:blip>
          <a:stretch>
            <a:fillRect/>
          </a:stretch>
        </p:blipFill>
        <p:spPr>
          <a:xfrm>
            <a:off x="8847369" y="96217"/>
            <a:ext cx="1607574" cy="1737359"/>
          </a:xfrm>
          <a:prstGeom prst="rect">
            <a:avLst/>
          </a:prstGeom>
          <a:noFill/>
          <a:ln>
            <a:noFill/>
          </a:ln>
        </p:spPr>
      </p:pic>
    </p:spTree>
    <p:extLst>
      <p:ext uri="{BB962C8B-B14F-4D97-AF65-F5344CB8AC3E}">
        <p14:creationId xmlns:p14="http://schemas.microsoft.com/office/powerpoint/2010/main" val="18685679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D2721-9A8D-C782-B6B1-DB3EB785A9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6F709A-94D8-6ABB-28A1-7D29B98F9407}"/>
              </a:ext>
            </a:extLst>
          </p:cNvPr>
          <p:cNvSpPr>
            <a:spLocks noGrp="1"/>
          </p:cNvSpPr>
          <p:nvPr>
            <p:ph type="title"/>
          </p:nvPr>
        </p:nvSpPr>
        <p:spPr/>
        <p:txBody>
          <a:bodyPr/>
          <a:lstStyle/>
          <a:p>
            <a:pPr algn="ctr"/>
            <a:r>
              <a:rPr lang="en-US" dirty="0"/>
              <a:t>ABSTACTION</a:t>
            </a:r>
          </a:p>
        </p:txBody>
      </p:sp>
      <p:sp>
        <p:nvSpPr>
          <p:cNvPr id="3" name="Content Placeholder 2">
            <a:extLst>
              <a:ext uri="{FF2B5EF4-FFF2-40B4-BE49-F238E27FC236}">
                <a16:creationId xmlns:a16="http://schemas.microsoft.com/office/drawing/2014/main" id="{1F0A736F-AB3F-93DB-1769-AAD3E0578489}"/>
              </a:ext>
            </a:extLst>
          </p:cNvPr>
          <p:cNvSpPr>
            <a:spLocks noGrp="1"/>
          </p:cNvSpPr>
          <p:nvPr>
            <p:ph idx="1"/>
          </p:nvPr>
        </p:nvSpPr>
        <p:spPr>
          <a:xfrm>
            <a:off x="566338" y="2047853"/>
            <a:ext cx="11120283" cy="3760891"/>
          </a:xfrm>
        </p:spPr>
        <p:txBody>
          <a:bodyPr>
            <a:noAutofit/>
          </a:bodyPr>
          <a:lstStyle/>
          <a:p>
            <a:r>
              <a:rPr lang="en-US" sz="3000" dirty="0"/>
              <a:t>The physical body is the window to one’s personality. By merely looking at someone’s physical features, you can have an idea of his or her own feelings, thoughts, and behavior. </a:t>
            </a:r>
            <a:br>
              <a:rPr lang="en-US" sz="3000" dirty="0"/>
            </a:br>
            <a:br>
              <a:rPr lang="en-US" sz="3000" dirty="0"/>
            </a:br>
            <a:r>
              <a:rPr lang="en-US" sz="3000" dirty="0"/>
              <a:t>Much our resources has also been devoted the beauty products and treatments in order to improve the way we look, because we want others to have good impression of who we are.</a:t>
            </a:r>
          </a:p>
        </p:txBody>
      </p:sp>
      <p:sp>
        <p:nvSpPr>
          <p:cNvPr id="4" name="Title 1">
            <a:extLst>
              <a:ext uri="{FF2B5EF4-FFF2-40B4-BE49-F238E27FC236}">
                <a16:creationId xmlns:a16="http://schemas.microsoft.com/office/drawing/2014/main" id="{7A30D092-4916-140A-CD39-04F61C8E72D1}"/>
              </a:ext>
            </a:extLst>
          </p:cNvPr>
          <p:cNvSpPr txBox="1">
            <a:spLocks/>
          </p:cNvSpPr>
          <p:nvPr/>
        </p:nvSpPr>
        <p:spPr>
          <a:xfrm>
            <a:off x="10454943" y="6119238"/>
            <a:ext cx="1796353" cy="72537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1800" dirty="0">
                <a:solidFill>
                  <a:schemeClr val="bg1"/>
                </a:solidFill>
              </a:rPr>
              <a:t>Physical Self</a:t>
            </a:r>
          </a:p>
        </p:txBody>
      </p:sp>
    </p:spTree>
    <p:extLst>
      <p:ext uri="{BB962C8B-B14F-4D97-AF65-F5344CB8AC3E}">
        <p14:creationId xmlns:p14="http://schemas.microsoft.com/office/powerpoint/2010/main" val="2885866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pic>
        <p:nvPicPr>
          <p:cNvPr id="2" name="Picture 1">
            <a:extLst>
              <a:ext uri="{FF2B5EF4-FFF2-40B4-BE49-F238E27FC236}">
                <a16:creationId xmlns:a16="http://schemas.microsoft.com/office/drawing/2014/main" id="{C0607F27-FC99-931E-07E5-CAE341B27422}"/>
              </a:ext>
            </a:extLst>
          </p:cNvPr>
          <p:cNvPicPr>
            <a:picLocks noChangeAspect="1"/>
          </p:cNvPicPr>
          <p:nvPr/>
        </p:nvPicPr>
        <p:blipFill rotWithShape="1">
          <a:blip r:embed="rId3"/>
          <a:srcRect l="15740" t="48171" r="16652" b="21663"/>
          <a:stretch/>
        </p:blipFill>
        <p:spPr>
          <a:xfrm>
            <a:off x="2094271" y="365759"/>
            <a:ext cx="8242684" cy="2067725"/>
          </a:xfrm>
          <a:prstGeom prst="rect">
            <a:avLst/>
          </a:prstGeom>
        </p:spPr>
      </p:pic>
      <p:sp>
        <p:nvSpPr>
          <p:cNvPr id="3" name="Content Placeholder 2">
            <a:extLst>
              <a:ext uri="{FF2B5EF4-FFF2-40B4-BE49-F238E27FC236}">
                <a16:creationId xmlns:a16="http://schemas.microsoft.com/office/drawing/2014/main" id="{E7136CBD-FE90-7936-A862-4A38D1A0DF8E}"/>
              </a:ext>
            </a:extLst>
          </p:cNvPr>
          <p:cNvSpPr txBox="1">
            <a:spLocks/>
          </p:cNvSpPr>
          <p:nvPr/>
        </p:nvSpPr>
        <p:spPr>
          <a:xfrm>
            <a:off x="655471" y="2433484"/>
            <a:ext cx="11120283" cy="3760891"/>
          </a:xfrm>
          <a:prstGeom prst="rect">
            <a:avLst/>
          </a:prstGeom>
        </p:spPr>
        <p:txBody>
          <a:bodyPr>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400" dirty="0"/>
              <a:t>Shavelson described the total self or general self as being made up </a:t>
            </a:r>
            <a:r>
              <a:rPr lang="en-US" sz="2400" b="1" dirty="0"/>
              <a:t>of academic self </a:t>
            </a:r>
            <a:r>
              <a:rPr lang="en-US" sz="2400" dirty="0"/>
              <a:t>and </a:t>
            </a:r>
            <a:r>
              <a:rPr lang="en-US" sz="2400" b="1" dirty="0"/>
              <a:t>nonacademic self</a:t>
            </a:r>
            <a:r>
              <a:rPr lang="en-US" sz="2400" dirty="0"/>
              <a:t>. Academic self is influenced by the learning process and the individual's emotions, behavior, and experiences during the learning process </a:t>
            </a:r>
            <a:r>
              <a:rPr lang="en-US" sz="2400" b="1" dirty="0"/>
              <a:t>Nonacademic self</a:t>
            </a:r>
            <a:r>
              <a:rPr lang="en-US" sz="2400" dirty="0"/>
              <a:t> is shaped by an individual's social self, emotional self, and physical self. The </a:t>
            </a:r>
            <a:r>
              <a:rPr lang="en-US" sz="2400" b="1" dirty="0"/>
              <a:t>social self</a:t>
            </a:r>
            <a:r>
              <a:rPr lang="en-US" sz="2400" dirty="0"/>
              <a:t> is greatly influenced by parents, colleagues, friends and acquaintances among others. </a:t>
            </a:r>
            <a:r>
              <a:rPr lang="en-US" sz="2400" b="1" dirty="0"/>
              <a:t>Emotional self</a:t>
            </a:r>
            <a:r>
              <a:rPr lang="en-US" sz="2400" dirty="0"/>
              <a:t> is the person's experiences of joy, anger, fear, anxiety, and other emotions. On the other hand, </a:t>
            </a:r>
            <a:r>
              <a:rPr lang="en-US" sz="2400" b="1" dirty="0"/>
              <a:t>physical self </a:t>
            </a:r>
            <a:r>
              <a:rPr lang="en-US" sz="2400" dirty="0"/>
              <a:t>is affected by involvement in sports, exercise, and other activities that enhance the physical body (</a:t>
            </a:r>
            <a:r>
              <a:rPr lang="en-US" sz="2400" dirty="0" err="1"/>
              <a:t>Medišauskaite</a:t>
            </a:r>
            <a:r>
              <a:rPr lang="en-US" sz="2400" dirty="0"/>
              <a:t> 2009). </a:t>
            </a:r>
          </a:p>
        </p:txBody>
      </p:sp>
      <p:sp>
        <p:nvSpPr>
          <p:cNvPr id="4" name="Title 1">
            <a:extLst>
              <a:ext uri="{FF2B5EF4-FFF2-40B4-BE49-F238E27FC236}">
                <a16:creationId xmlns:a16="http://schemas.microsoft.com/office/drawing/2014/main" id="{C31EBC89-DCFD-AD9A-B52C-1E75559F607D}"/>
              </a:ext>
            </a:extLst>
          </p:cNvPr>
          <p:cNvSpPr txBox="1">
            <a:spLocks/>
          </p:cNvSpPr>
          <p:nvPr/>
        </p:nvSpPr>
        <p:spPr>
          <a:xfrm>
            <a:off x="10454943" y="6119238"/>
            <a:ext cx="1796353" cy="72537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1800" dirty="0">
                <a:solidFill>
                  <a:schemeClr val="bg1"/>
                </a:solidFill>
              </a:rPr>
              <a:t>Physical Self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15">
          <a:extLst>
            <a:ext uri="{FF2B5EF4-FFF2-40B4-BE49-F238E27FC236}">
              <a16:creationId xmlns:a16="http://schemas.microsoft.com/office/drawing/2014/main" id="{F77F5541-606A-F420-7BC9-F5325B571B6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1BD5F3-2913-6900-D3C3-A5D70E900E6F}"/>
              </a:ext>
            </a:extLst>
          </p:cNvPr>
          <p:cNvSpPr txBox="1">
            <a:spLocks/>
          </p:cNvSpPr>
          <p:nvPr/>
        </p:nvSpPr>
        <p:spPr>
          <a:xfrm>
            <a:off x="684968" y="2536723"/>
            <a:ext cx="11120283" cy="3760891"/>
          </a:xfrm>
          <a:prstGeom prst="rect">
            <a:avLst/>
          </a:prstGeom>
        </p:spPr>
        <p:txBody>
          <a:bodyPr>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500" dirty="0"/>
              <a:t>KR Fox (2000) emphasized the factors that encompass physical self-esteem, which include sport competence, attractive body, physical power and physical condition, and how they actually shape the global self-esteem.</a:t>
            </a:r>
            <a:br>
              <a:rPr lang="en-US" sz="1500" dirty="0"/>
            </a:br>
            <a:br>
              <a:rPr lang="en-US" sz="2500" dirty="0"/>
            </a:br>
            <a:r>
              <a:rPr lang="en-US" sz="2500" b="1" dirty="0"/>
              <a:t>Physical self </a:t>
            </a:r>
            <a:r>
              <a:rPr lang="en-US" sz="2500" dirty="0"/>
              <a:t>is the amazing vessel, complex woven and knitted, finely tuned creature with which we interact with our environment and fellow beings. The physical self is the concrete dimension, the tangible aspect of the person that can be directly observed and examined. It is composed of systems that receive and respond to various external and internal stimuli. </a:t>
            </a:r>
          </a:p>
        </p:txBody>
      </p:sp>
      <p:sp>
        <p:nvSpPr>
          <p:cNvPr id="4" name="Title 1">
            <a:extLst>
              <a:ext uri="{FF2B5EF4-FFF2-40B4-BE49-F238E27FC236}">
                <a16:creationId xmlns:a16="http://schemas.microsoft.com/office/drawing/2014/main" id="{F73BFF0E-0E37-4D34-65F9-0C64A663819F}"/>
              </a:ext>
            </a:extLst>
          </p:cNvPr>
          <p:cNvSpPr txBox="1">
            <a:spLocks/>
          </p:cNvSpPr>
          <p:nvPr/>
        </p:nvSpPr>
        <p:spPr>
          <a:xfrm>
            <a:off x="10454943" y="6119238"/>
            <a:ext cx="1796353" cy="72537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1800" dirty="0">
                <a:solidFill>
                  <a:schemeClr val="bg1"/>
                </a:solidFill>
              </a:rPr>
              <a:t>Physical Self</a:t>
            </a:r>
          </a:p>
        </p:txBody>
      </p:sp>
      <p:pic>
        <p:nvPicPr>
          <p:cNvPr id="6" name="Picture 5">
            <a:extLst>
              <a:ext uri="{FF2B5EF4-FFF2-40B4-BE49-F238E27FC236}">
                <a16:creationId xmlns:a16="http://schemas.microsoft.com/office/drawing/2014/main" id="{711E098E-EA43-4044-C1C0-E85FBE00F100}"/>
              </a:ext>
            </a:extLst>
          </p:cNvPr>
          <p:cNvPicPr>
            <a:picLocks noChangeAspect="1"/>
          </p:cNvPicPr>
          <p:nvPr/>
        </p:nvPicPr>
        <p:blipFill rotWithShape="1">
          <a:blip r:embed="rId3"/>
          <a:srcRect l="16693" t="46020" r="16774" b="15037"/>
          <a:stretch/>
        </p:blipFill>
        <p:spPr>
          <a:xfrm>
            <a:off x="2831690" y="264578"/>
            <a:ext cx="7128388" cy="2272145"/>
          </a:xfrm>
          <a:prstGeom prst="rect">
            <a:avLst/>
          </a:prstGeom>
        </p:spPr>
      </p:pic>
    </p:spTree>
    <p:extLst>
      <p:ext uri="{BB962C8B-B14F-4D97-AF65-F5344CB8AC3E}">
        <p14:creationId xmlns:p14="http://schemas.microsoft.com/office/powerpoint/2010/main" val="2735911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15">
          <a:extLst>
            <a:ext uri="{FF2B5EF4-FFF2-40B4-BE49-F238E27FC236}">
              <a16:creationId xmlns:a16="http://schemas.microsoft.com/office/drawing/2014/main" id="{00EC3F71-6152-E23F-14F8-3279C32666E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6442E4-408D-52D4-E29F-EDB69703016E}"/>
              </a:ext>
            </a:extLst>
          </p:cNvPr>
          <p:cNvSpPr txBox="1">
            <a:spLocks/>
          </p:cNvSpPr>
          <p:nvPr/>
        </p:nvSpPr>
        <p:spPr>
          <a:xfrm>
            <a:off x="203341" y="1312580"/>
            <a:ext cx="8453964" cy="3760891"/>
          </a:xfrm>
          <a:prstGeom prst="rect">
            <a:avLst/>
          </a:prstGeom>
        </p:spPr>
        <p:txBody>
          <a:bodyPr>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800" b="1" dirty="0"/>
              <a:t>Sigmund Freud's </a:t>
            </a:r>
            <a:r>
              <a:rPr lang="en-US" sz="2800" dirty="0"/>
              <a:t>concept of self and personality makes the physical body the core of human experience. Freud stated that ego is first and foremost a body ego. Moreover, </a:t>
            </a:r>
            <a:r>
              <a:rPr lang="en-US" sz="2800" b="1" dirty="0"/>
              <a:t>Wilhelm Reich </a:t>
            </a:r>
            <a:r>
              <a:rPr lang="en-US" sz="2800" dirty="0"/>
              <a:t>emphasized the unity of the mind and body. The body is central to all dynamic psychological functioning and it plays a very important role in storing and channeling the bioenergy, which is considered as the basis of human existence and experience (Singh 2020).</a:t>
            </a:r>
          </a:p>
        </p:txBody>
      </p:sp>
      <p:sp>
        <p:nvSpPr>
          <p:cNvPr id="4" name="Title 1">
            <a:extLst>
              <a:ext uri="{FF2B5EF4-FFF2-40B4-BE49-F238E27FC236}">
                <a16:creationId xmlns:a16="http://schemas.microsoft.com/office/drawing/2014/main" id="{2733847F-5271-3D4E-AC46-550255CB9CC1}"/>
              </a:ext>
            </a:extLst>
          </p:cNvPr>
          <p:cNvSpPr txBox="1">
            <a:spLocks/>
          </p:cNvSpPr>
          <p:nvPr/>
        </p:nvSpPr>
        <p:spPr>
          <a:xfrm>
            <a:off x="10454943" y="6119238"/>
            <a:ext cx="1796353" cy="72537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1800" dirty="0">
                <a:solidFill>
                  <a:schemeClr val="bg1"/>
                </a:solidFill>
              </a:rPr>
              <a:t>Physical Self</a:t>
            </a:r>
          </a:p>
        </p:txBody>
      </p:sp>
      <p:sp>
        <p:nvSpPr>
          <p:cNvPr id="2" name="Title 1">
            <a:extLst>
              <a:ext uri="{FF2B5EF4-FFF2-40B4-BE49-F238E27FC236}">
                <a16:creationId xmlns:a16="http://schemas.microsoft.com/office/drawing/2014/main" id="{DD2E0DDA-4F77-7721-C4BB-FA05611EC557}"/>
              </a:ext>
            </a:extLst>
          </p:cNvPr>
          <p:cNvSpPr txBox="1">
            <a:spLocks/>
          </p:cNvSpPr>
          <p:nvPr/>
        </p:nvSpPr>
        <p:spPr>
          <a:xfrm>
            <a:off x="420822" y="431277"/>
            <a:ext cx="5099991" cy="72537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3000" b="1" dirty="0">
                <a:solidFill>
                  <a:schemeClr val="tx1"/>
                </a:solidFill>
              </a:rPr>
              <a:t>Theoretical Foundation of Physical Self</a:t>
            </a:r>
          </a:p>
        </p:txBody>
      </p:sp>
      <p:pic>
        <p:nvPicPr>
          <p:cNvPr id="7" name="Picture 6">
            <a:extLst>
              <a:ext uri="{FF2B5EF4-FFF2-40B4-BE49-F238E27FC236}">
                <a16:creationId xmlns:a16="http://schemas.microsoft.com/office/drawing/2014/main" id="{9645C56F-9F6B-9287-6CB3-F48B4BAB72D2}"/>
              </a:ext>
            </a:extLst>
          </p:cNvPr>
          <p:cNvPicPr>
            <a:picLocks noChangeAspect="1"/>
          </p:cNvPicPr>
          <p:nvPr/>
        </p:nvPicPr>
        <p:blipFill>
          <a:blip r:embed="rId3"/>
          <a:stretch>
            <a:fillRect/>
          </a:stretch>
        </p:blipFill>
        <p:spPr>
          <a:xfrm>
            <a:off x="8964673" y="648930"/>
            <a:ext cx="2538762" cy="20795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8" name="Picture 4" descr="Wilhelm Reich ...">
            <a:extLst>
              <a:ext uri="{FF2B5EF4-FFF2-40B4-BE49-F238E27FC236}">
                <a16:creationId xmlns:a16="http://schemas.microsoft.com/office/drawing/2014/main" id="{FDA69AD2-F6FE-8859-6F0B-BE6E34C157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12163" y="3571739"/>
            <a:ext cx="2591272" cy="19526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3B356A3A-85CC-71FD-0260-2A424DFDF9D6}"/>
              </a:ext>
            </a:extLst>
          </p:cNvPr>
          <p:cNvSpPr txBox="1">
            <a:spLocks/>
          </p:cNvSpPr>
          <p:nvPr/>
        </p:nvSpPr>
        <p:spPr>
          <a:xfrm>
            <a:off x="9309622" y="2753125"/>
            <a:ext cx="2193813" cy="4399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1800" b="1" dirty="0"/>
              <a:t>Sigmund Freud</a:t>
            </a:r>
            <a:endParaRPr lang="en-US" sz="1800" dirty="0">
              <a:solidFill>
                <a:schemeClr val="bg1"/>
              </a:solidFill>
            </a:endParaRPr>
          </a:p>
        </p:txBody>
      </p:sp>
      <p:sp>
        <p:nvSpPr>
          <p:cNvPr id="9" name="Title 1">
            <a:extLst>
              <a:ext uri="{FF2B5EF4-FFF2-40B4-BE49-F238E27FC236}">
                <a16:creationId xmlns:a16="http://schemas.microsoft.com/office/drawing/2014/main" id="{2E07694B-41ED-B563-F16D-3549A8944507}"/>
              </a:ext>
            </a:extLst>
          </p:cNvPr>
          <p:cNvSpPr txBox="1">
            <a:spLocks/>
          </p:cNvSpPr>
          <p:nvPr/>
        </p:nvSpPr>
        <p:spPr>
          <a:xfrm>
            <a:off x="9309621" y="5524364"/>
            <a:ext cx="2193813" cy="4399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1800" dirty="0"/>
              <a:t> </a:t>
            </a:r>
            <a:r>
              <a:rPr lang="en-US" sz="1800" b="1" dirty="0"/>
              <a:t>Wilhelm Reich</a:t>
            </a:r>
            <a:endParaRPr lang="en-US" sz="1800" dirty="0">
              <a:solidFill>
                <a:schemeClr val="bg1"/>
              </a:solidFill>
            </a:endParaRPr>
          </a:p>
        </p:txBody>
      </p:sp>
    </p:spTree>
    <p:extLst>
      <p:ext uri="{BB962C8B-B14F-4D97-AF65-F5344CB8AC3E}">
        <p14:creationId xmlns:p14="http://schemas.microsoft.com/office/powerpoint/2010/main" val="2747617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5">
          <a:extLst>
            <a:ext uri="{FF2B5EF4-FFF2-40B4-BE49-F238E27FC236}">
              <a16:creationId xmlns:a16="http://schemas.microsoft.com/office/drawing/2014/main" id="{1C7A6D3A-C24A-7D12-7D8B-C6D934E00E5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F3DA66-FF6C-1E5B-5EFB-431E25446601}"/>
              </a:ext>
            </a:extLst>
          </p:cNvPr>
          <p:cNvSpPr txBox="1">
            <a:spLocks/>
          </p:cNvSpPr>
          <p:nvPr/>
        </p:nvSpPr>
        <p:spPr>
          <a:xfrm>
            <a:off x="188593" y="1092629"/>
            <a:ext cx="7244594" cy="3760891"/>
          </a:xfrm>
          <a:prstGeom prst="rect">
            <a:avLst/>
          </a:prstGeom>
        </p:spPr>
        <p:txBody>
          <a:bodyPr>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800" dirty="0">
                <a:effectLst/>
                <a:latin typeface="Arial" panose="020B0604020202020204" pitchFamily="34" charset="0"/>
                <a:ea typeface="Calibri" panose="020F0502020204030204" pitchFamily="34" charset="0"/>
              </a:rPr>
              <a:t>Meanwhile</a:t>
            </a:r>
            <a:r>
              <a:rPr lang="en-US" sz="2800" b="1" dirty="0">
                <a:effectLst/>
                <a:latin typeface="Arial" panose="020B0604020202020204" pitchFamily="34" charset="0"/>
                <a:ea typeface="Calibri" panose="020F0502020204030204" pitchFamily="34" charset="0"/>
              </a:rPr>
              <a:t>, Erik Erikson</a:t>
            </a:r>
            <a:r>
              <a:rPr lang="en-US" sz="2800" dirty="0">
                <a:effectLst/>
                <a:latin typeface="Arial" panose="020B0604020202020204" pitchFamily="34" charset="0"/>
                <a:ea typeface="Calibri" panose="020F0502020204030204" pitchFamily="34" charset="0"/>
              </a:rPr>
              <a:t> considered experience as firmly associated on the ground-plan of the body He stated that organs of the body are essential during the early developmental stages of a person. </a:t>
            </a:r>
            <a:r>
              <a:rPr lang="en-US" sz="2800" b="1" dirty="0">
                <a:effectLst/>
                <a:latin typeface="Arial" panose="020B0604020202020204" pitchFamily="34" charset="0"/>
                <a:ea typeface="Calibri" panose="020F0502020204030204" pitchFamily="34" charset="0"/>
              </a:rPr>
              <a:t>Maslow</a:t>
            </a:r>
            <a:r>
              <a:rPr lang="en-US" sz="2800" dirty="0">
                <a:effectLst/>
                <a:latin typeface="Arial" panose="020B0604020202020204" pitchFamily="34" charset="0"/>
                <a:ea typeface="Calibri" panose="020F0502020204030204" pitchFamily="34" charset="0"/>
              </a:rPr>
              <a:t> provided a very important lesson about our physical bodies when he laid down Maslow's Hierarchy of Needs Once the physiological needs are met, the person becomes dedicated to attaining the higher-order needs. </a:t>
            </a:r>
            <a:endParaRPr lang="en-US" sz="2800" dirty="0"/>
          </a:p>
        </p:txBody>
      </p:sp>
      <p:sp>
        <p:nvSpPr>
          <p:cNvPr id="4" name="Title 1">
            <a:extLst>
              <a:ext uri="{FF2B5EF4-FFF2-40B4-BE49-F238E27FC236}">
                <a16:creationId xmlns:a16="http://schemas.microsoft.com/office/drawing/2014/main" id="{B15510A0-3C70-2432-C9C5-A646C2ED77D4}"/>
              </a:ext>
            </a:extLst>
          </p:cNvPr>
          <p:cNvSpPr txBox="1">
            <a:spLocks/>
          </p:cNvSpPr>
          <p:nvPr/>
        </p:nvSpPr>
        <p:spPr>
          <a:xfrm>
            <a:off x="10454943" y="6119238"/>
            <a:ext cx="1796353" cy="72537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1800" dirty="0">
                <a:solidFill>
                  <a:schemeClr val="bg1"/>
                </a:solidFill>
              </a:rPr>
              <a:t>Physical Self</a:t>
            </a:r>
          </a:p>
        </p:txBody>
      </p:sp>
      <p:sp>
        <p:nvSpPr>
          <p:cNvPr id="2" name="Title 1">
            <a:extLst>
              <a:ext uri="{FF2B5EF4-FFF2-40B4-BE49-F238E27FC236}">
                <a16:creationId xmlns:a16="http://schemas.microsoft.com/office/drawing/2014/main" id="{B6E01310-2978-7E09-428B-F0486E27EA0A}"/>
              </a:ext>
            </a:extLst>
          </p:cNvPr>
          <p:cNvSpPr txBox="1">
            <a:spLocks/>
          </p:cNvSpPr>
          <p:nvPr/>
        </p:nvSpPr>
        <p:spPr>
          <a:xfrm>
            <a:off x="420822" y="431277"/>
            <a:ext cx="5099991" cy="72537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3000" b="1" dirty="0">
                <a:solidFill>
                  <a:schemeClr val="tx1"/>
                </a:solidFill>
              </a:rPr>
              <a:t>Theoretical Foundation of Physical Self</a:t>
            </a:r>
          </a:p>
        </p:txBody>
      </p:sp>
      <p:sp>
        <p:nvSpPr>
          <p:cNvPr id="8" name="Title 1">
            <a:extLst>
              <a:ext uri="{FF2B5EF4-FFF2-40B4-BE49-F238E27FC236}">
                <a16:creationId xmlns:a16="http://schemas.microsoft.com/office/drawing/2014/main" id="{8E0FF385-E840-0853-FB9B-A2B55DD808AD}"/>
              </a:ext>
            </a:extLst>
          </p:cNvPr>
          <p:cNvSpPr txBox="1">
            <a:spLocks/>
          </p:cNvSpPr>
          <p:nvPr/>
        </p:nvSpPr>
        <p:spPr>
          <a:xfrm>
            <a:off x="7495349" y="2030673"/>
            <a:ext cx="2193813" cy="4399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algn="ctr"/>
            <a:r>
              <a:rPr lang="en-US" sz="1800" b="1" dirty="0">
                <a:effectLst/>
                <a:ea typeface="Calibri" panose="020F0502020204030204" pitchFamily="34" charset="0"/>
              </a:rPr>
              <a:t>Erik Erikson</a:t>
            </a:r>
            <a:endParaRPr lang="en-US" sz="1800" dirty="0">
              <a:solidFill>
                <a:schemeClr val="bg1"/>
              </a:solidFill>
            </a:endParaRPr>
          </a:p>
        </p:txBody>
      </p:sp>
      <p:sp>
        <p:nvSpPr>
          <p:cNvPr id="9" name="Title 1">
            <a:extLst>
              <a:ext uri="{FF2B5EF4-FFF2-40B4-BE49-F238E27FC236}">
                <a16:creationId xmlns:a16="http://schemas.microsoft.com/office/drawing/2014/main" id="{395F756C-5642-D042-48B0-E63F60B7CE48}"/>
              </a:ext>
            </a:extLst>
          </p:cNvPr>
          <p:cNvSpPr txBox="1">
            <a:spLocks/>
          </p:cNvSpPr>
          <p:nvPr/>
        </p:nvSpPr>
        <p:spPr>
          <a:xfrm>
            <a:off x="9921391" y="2030673"/>
            <a:ext cx="2193813" cy="4399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1800" b="1" dirty="0">
                <a:solidFill>
                  <a:schemeClr val="tx1"/>
                </a:solidFill>
              </a:rPr>
              <a:t>Abraham Maslow</a:t>
            </a:r>
          </a:p>
        </p:txBody>
      </p:sp>
      <p:pic>
        <p:nvPicPr>
          <p:cNvPr id="2050" name="Picture 2" descr="Abraham Maslow - Wikipedia">
            <a:extLst>
              <a:ext uri="{FF2B5EF4-FFF2-40B4-BE49-F238E27FC236}">
                <a16:creationId xmlns:a16="http://schemas.microsoft.com/office/drawing/2014/main" id="{05A49A76-7F55-D036-C3AA-7FDAA72779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2987" y="322761"/>
            <a:ext cx="1788191" cy="176623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Erik Erikson Stages of Psycho-Social ...">
            <a:extLst>
              <a:ext uri="{FF2B5EF4-FFF2-40B4-BE49-F238E27FC236}">
                <a16:creationId xmlns:a16="http://schemas.microsoft.com/office/drawing/2014/main" id="{24161152-40A0-C034-7079-550EACCCF3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5416" y="347136"/>
            <a:ext cx="1729920" cy="174185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t1.gstatic.com/licensed-image?q=tbn:ANd9GcQeqEMlBb...">
            <a:extLst>
              <a:ext uri="{FF2B5EF4-FFF2-40B4-BE49-F238E27FC236}">
                <a16:creationId xmlns:a16="http://schemas.microsoft.com/office/drawing/2014/main" id="{198B6475-58E4-B1C4-E07F-992C636E348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65416" y="2637872"/>
            <a:ext cx="4105761" cy="3585947"/>
          </a:xfrm>
          <a:prstGeom prst="rect">
            <a:avLst/>
          </a:prstGeom>
          <a:noFill/>
          <a:ln>
            <a:noFill/>
          </a:ln>
        </p:spPr>
      </p:pic>
    </p:spTree>
    <p:extLst>
      <p:ext uri="{BB962C8B-B14F-4D97-AF65-F5344CB8AC3E}">
        <p14:creationId xmlns:p14="http://schemas.microsoft.com/office/powerpoint/2010/main" val="4036390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15">
          <a:extLst>
            <a:ext uri="{FF2B5EF4-FFF2-40B4-BE49-F238E27FC236}">
              <a16:creationId xmlns:a16="http://schemas.microsoft.com/office/drawing/2014/main" id="{7EB4687D-E29B-DD73-C7E7-7618A0D7CD0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5BC3B6-2B77-C5BE-87CA-9AC967A7CE6B}"/>
              </a:ext>
            </a:extLst>
          </p:cNvPr>
          <p:cNvSpPr txBox="1">
            <a:spLocks/>
          </p:cNvSpPr>
          <p:nvPr/>
        </p:nvSpPr>
        <p:spPr>
          <a:xfrm>
            <a:off x="2905432" y="1548554"/>
            <a:ext cx="9286567" cy="3760891"/>
          </a:xfrm>
          <a:prstGeom prst="rect">
            <a:avLst/>
          </a:prstGeom>
        </p:spPr>
        <p:txBody>
          <a:bodyPr>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600" dirty="0">
                <a:effectLst/>
                <a:latin typeface="Arial" panose="020B0604020202020204" pitchFamily="34" charset="0"/>
                <a:ea typeface="Calibri" panose="020F0502020204030204" pitchFamily="34" charset="0"/>
              </a:rPr>
              <a:t>The physical body has been considered as the </a:t>
            </a:r>
            <a:r>
              <a:rPr lang="en-US" sz="2600" b="1" dirty="0">
                <a:effectLst/>
                <a:latin typeface="Arial" panose="020B0604020202020204" pitchFamily="34" charset="0"/>
                <a:ea typeface="Calibri" panose="020F0502020204030204" pitchFamily="34" charset="0"/>
              </a:rPr>
              <a:t>“real home"</a:t>
            </a:r>
            <a:r>
              <a:rPr lang="en-US" sz="2600" dirty="0">
                <a:effectLst/>
                <a:latin typeface="Arial" panose="020B0604020202020204" pitchFamily="34" charset="0"/>
                <a:ea typeface="Calibri" panose="020F0502020204030204" pitchFamily="34" charset="0"/>
              </a:rPr>
              <a:t> </a:t>
            </a:r>
            <a:r>
              <a:rPr lang="en-US" sz="2600" b="1" dirty="0">
                <a:effectLst/>
                <a:latin typeface="Arial" panose="020B0604020202020204" pitchFamily="34" charset="0"/>
                <a:ea typeface="Calibri" panose="020F0502020204030204" pitchFamily="34" charset="0"/>
              </a:rPr>
              <a:t>"temple” or "Vehicle</a:t>
            </a:r>
            <a:r>
              <a:rPr lang="en-US" sz="2600" dirty="0">
                <a:effectLst/>
                <a:latin typeface="Arial" panose="020B0604020202020204" pitchFamily="34" charset="0"/>
                <a:ea typeface="Calibri" panose="020F0502020204030204" pitchFamily="34" charset="0"/>
              </a:rPr>
              <a:t>". It is the only one that we have throughout our entire lives and is also the one most intimate to us. </a:t>
            </a:r>
            <a:br>
              <a:rPr lang="en-US" sz="2600" dirty="0">
                <a:effectLst/>
                <a:latin typeface="Arial" panose="020B0604020202020204" pitchFamily="34" charset="0"/>
                <a:ea typeface="Calibri" panose="020F0502020204030204" pitchFamily="34" charset="0"/>
              </a:rPr>
            </a:br>
            <a:r>
              <a:rPr lang="en-US" sz="2600" dirty="0">
                <a:effectLst/>
                <a:latin typeface="Arial" panose="020B0604020202020204" pitchFamily="34" charset="0"/>
                <a:ea typeface="Calibri" panose="020F0502020204030204" pitchFamily="34" charset="0"/>
              </a:rPr>
              <a:t>Self-care is the intentional, planned, and actual act of taking the time to attend to our basic physical, mental, and emotional needs (</a:t>
            </a:r>
            <a:r>
              <a:rPr lang="en-US" sz="2600" dirty="0" err="1">
                <a:effectLst/>
                <a:latin typeface="Arial" panose="020B0604020202020204" pitchFamily="34" charset="0"/>
                <a:ea typeface="Calibri" panose="020F0502020204030204" pitchFamily="34" charset="0"/>
              </a:rPr>
              <a:t>Brzosko</a:t>
            </a:r>
            <a:r>
              <a:rPr lang="en-US" sz="2600" dirty="0">
                <a:effectLst/>
                <a:latin typeface="Arial" panose="020B0604020202020204" pitchFamily="34" charset="0"/>
                <a:ea typeface="Calibri" panose="020F0502020204030204" pitchFamily="34" charset="0"/>
              </a:rPr>
              <a:t> 2018). It is quality rest that we offer to our bodies in order to replenish the lost energy utilized in performing our daily activities. </a:t>
            </a:r>
            <a:endParaRPr lang="en-US" sz="2600" dirty="0"/>
          </a:p>
        </p:txBody>
      </p:sp>
      <p:sp>
        <p:nvSpPr>
          <p:cNvPr id="4" name="Title 1">
            <a:extLst>
              <a:ext uri="{FF2B5EF4-FFF2-40B4-BE49-F238E27FC236}">
                <a16:creationId xmlns:a16="http://schemas.microsoft.com/office/drawing/2014/main" id="{7C4C0071-9F3D-902B-8375-55BC57B245C1}"/>
              </a:ext>
            </a:extLst>
          </p:cNvPr>
          <p:cNvSpPr txBox="1">
            <a:spLocks/>
          </p:cNvSpPr>
          <p:nvPr/>
        </p:nvSpPr>
        <p:spPr>
          <a:xfrm>
            <a:off x="10454943" y="6119238"/>
            <a:ext cx="1796353" cy="72537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1800" dirty="0">
                <a:solidFill>
                  <a:schemeClr val="bg1"/>
                </a:solidFill>
              </a:rPr>
              <a:t>Physical Self</a:t>
            </a:r>
          </a:p>
        </p:txBody>
      </p:sp>
      <p:sp>
        <p:nvSpPr>
          <p:cNvPr id="2" name="Title 1">
            <a:extLst>
              <a:ext uri="{FF2B5EF4-FFF2-40B4-BE49-F238E27FC236}">
                <a16:creationId xmlns:a16="http://schemas.microsoft.com/office/drawing/2014/main" id="{F7EDEE5E-F195-5AFD-F334-B6DC4BA2CCC5}"/>
              </a:ext>
            </a:extLst>
          </p:cNvPr>
          <p:cNvSpPr txBox="1">
            <a:spLocks/>
          </p:cNvSpPr>
          <p:nvPr/>
        </p:nvSpPr>
        <p:spPr>
          <a:xfrm>
            <a:off x="420822" y="431277"/>
            <a:ext cx="6274946" cy="72537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3000" b="1" dirty="0">
                <a:solidFill>
                  <a:schemeClr val="tx1"/>
                </a:solidFill>
              </a:rPr>
              <a:t>Taking Care of Physical Self</a:t>
            </a:r>
          </a:p>
        </p:txBody>
      </p:sp>
      <p:pic>
        <p:nvPicPr>
          <p:cNvPr id="6" name="Picture 5" descr="Exercise is Self-Care – CounselingMatters.live">
            <a:extLst>
              <a:ext uri="{FF2B5EF4-FFF2-40B4-BE49-F238E27FC236}">
                <a16:creationId xmlns:a16="http://schemas.microsoft.com/office/drawing/2014/main" id="{B328DAC8-8E75-09B4-2CB2-EB6943B229C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0822" y="1586786"/>
            <a:ext cx="2317044" cy="3427665"/>
          </a:xfrm>
          <a:prstGeom prst="rect">
            <a:avLst/>
          </a:prstGeom>
          <a:noFill/>
          <a:ln>
            <a:noFill/>
          </a:ln>
        </p:spPr>
      </p:pic>
    </p:spTree>
    <p:extLst>
      <p:ext uri="{BB962C8B-B14F-4D97-AF65-F5344CB8AC3E}">
        <p14:creationId xmlns:p14="http://schemas.microsoft.com/office/powerpoint/2010/main" val="1960586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5">
          <a:extLst>
            <a:ext uri="{FF2B5EF4-FFF2-40B4-BE49-F238E27FC236}">
              <a16:creationId xmlns:a16="http://schemas.microsoft.com/office/drawing/2014/main" id="{BA625D06-CA87-933A-93E4-533DA736FE4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B6612C-D860-97F9-ABA3-55E96FA23434}"/>
              </a:ext>
            </a:extLst>
          </p:cNvPr>
          <p:cNvSpPr txBox="1">
            <a:spLocks/>
          </p:cNvSpPr>
          <p:nvPr/>
        </p:nvSpPr>
        <p:spPr>
          <a:xfrm>
            <a:off x="420822" y="1156655"/>
            <a:ext cx="11997320" cy="3760891"/>
          </a:xfrm>
          <a:prstGeom prst="rect">
            <a:avLst/>
          </a:prstGeom>
        </p:spPr>
        <p:txBody>
          <a:bodyPr>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indent="0">
              <a:lnSpc>
                <a:spcPct val="107000"/>
              </a:lnSpc>
              <a:spcBef>
                <a:spcPts val="0"/>
              </a:spcBef>
              <a:spcAft>
                <a:spcPts val="800"/>
              </a:spcAft>
              <a:buNone/>
            </a:pPr>
            <a:r>
              <a:rPr lang="en-US" sz="2800" kern="100" dirty="0">
                <a:effectLst/>
                <a:latin typeface="Arial" panose="020B0604020202020204" pitchFamily="34" charset="0"/>
                <a:ea typeface="Calibri" panose="020F0502020204030204" pitchFamily="34" charset="0"/>
                <a:cs typeface="Times New Roman" panose="02020603050405020304" pitchFamily="18" charset="0"/>
              </a:rPr>
              <a:t> This aspect of self-care is the simplest one and is very common nowadays. There are three basic aspects of physical self-care, and these include good nutrition, sufficient amount of recovery time (rest and sleep), and necessary exercise. Others might have other ways to care for the body depending on the specific need and preferences, like breathing exercises, massages, long baths, saunas. physiotherapy, biking, hiking, skin care, and more. </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AA33FF19-E7B7-7B31-F0BF-F467AC6E5C13}"/>
              </a:ext>
            </a:extLst>
          </p:cNvPr>
          <p:cNvSpPr txBox="1">
            <a:spLocks/>
          </p:cNvSpPr>
          <p:nvPr/>
        </p:nvSpPr>
        <p:spPr>
          <a:xfrm>
            <a:off x="10454943" y="6119238"/>
            <a:ext cx="1796353" cy="72537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1800" dirty="0">
                <a:solidFill>
                  <a:schemeClr val="bg1"/>
                </a:solidFill>
              </a:rPr>
              <a:t>Physical Self</a:t>
            </a:r>
          </a:p>
        </p:txBody>
      </p:sp>
      <p:sp>
        <p:nvSpPr>
          <p:cNvPr id="2" name="Title 1">
            <a:extLst>
              <a:ext uri="{FF2B5EF4-FFF2-40B4-BE49-F238E27FC236}">
                <a16:creationId xmlns:a16="http://schemas.microsoft.com/office/drawing/2014/main" id="{00E18AF5-2789-11E7-5F4D-5D9B4507BBE6}"/>
              </a:ext>
            </a:extLst>
          </p:cNvPr>
          <p:cNvSpPr txBox="1">
            <a:spLocks/>
          </p:cNvSpPr>
          <p:nvPr/>
        </p:nvSpPr>
        <p:spPr>
          <a:xfrm>
            <a:off x="420822" y="431277"/>
            <a:ext cx="6274946" cy="72537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3000" b="1" dirty="0">
                <a:solidFill>
                  <a:schemeClr val="tx1"/>
                </a:solidFill>
              </a:rPr>
              <a:t>Taking Care of Physical Self</a:t>
            </a:r>
          </a:p>
        </p:txBody>
      </p:sp>
      <p:pic>
        <p:nvPicPr>
          <p:cNvPr id="5" name="Picture 4" descr="Self Care | Buy health products at ...">
            <a:extLst>
              <a:ext uri="{FF2B5EF4-FFF2-40B4-BE49-F238E27FC236}">
                <a16:creationId xmlns:a16="http://schemas.microsoft.com/office/drawing/2014/main" id="{06807464-9B9C-692D-BF9B-B4FB0CE2CD1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92361" y="4350774"/>
            <a:ext cx="6607277" cy="2075949"/>
          </a:xfrm>
          <a:prstGeom prst="rect">
            <a:avLst/>
          </a:prstGeom>
          <a:noFill/>
          <a:ln>
            <a:noFill/>
          </a:ln>
        </p:spPr>
      </p:pic>
    </p:spTree>
    <p:extLst>
      <p:ext uri="{BB962C8B-B14F-4D97-AF65-F5344CB8AC3E}">
        <p14:creationId xmlns:p14="http://schemas.microsoft.com/office/powerpoint/2010/main" val="3980445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AC3A4-18C9-CE01-72FD-28AC24AA27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9C6FE0-2D45-2FC4-C119-ECDDB32D6AE3}"/>
              </a:ext>
            </a:extLst>
          </p:cNvPr>
          <p:cNvSpPr>
            <a:spLocks noGrp="1"/>
          </p:cNvSpPr>
          <p:nvPr>
            <p:ph type="title"/>
          </p:nvPr>
        </p:nvSpPr>
        <p:spPr/>
        <p:txBody>
          <a:bodyPr/>
          <a:lstStyle/>
          <a:p>
            <a:r>
              <a:rPr lang="en-US" dirty="0"/>
              <a:t>II. Sexual Self</a:t>
            </a:r>
          </a:p>
        </p:txBody>
      </p:sp>
      <p:sp>
        <p:nvSpPr>
          <p:cNvPr id="3" name="Content Placeholder 2">
            <a:extLst>
              <a:ext uri="{FF2B5EF4-FFF2-40B4-BE49-F238E27FC236}">
                <a16:creationId xmlns:a16="http://schemas.microsoft.com/office/drawing/2014/main" id="{F7ED8EFB-62AF-93AB-EDE5-5E9DC1AC19EB}"/>
              </a:ext>
            </a:extLst>
          </p:cNvPr>
          <p:cNvSpPr>
            <a:spLocks noGrp="1"/>
          </p:cNvSpPr>
          <p:nvPr>
            <p:ph idx="1"/>
          </p:nvPr>
        </p:nvSpPr>
        <p:spPr>
          <a:xfrm>
            <a:off x="1097280" y="2019710"/>
            <a:ext cx="10376965" cy="3760891"/>
          </a:xfrm>
        </p:spPr>
        <p:txBody>
          <a:bodyPr>
            <a:noAutofit/>
          </a:bodyPr>
          <a:lstStyle/>
          <a:p>
            <a:pPr marL="0" marR="0" indent="457200">
              <a:lnSpc>
                <a:spcPct val="107000"/>
              </a:lnSpc>
              <a:spcBef>
                <a:spcPts val="0"/>
              </a:spcBef>
              <a:spcAft>
                <a:spcPts val="800"/>
              </a:spcAft>
            </a:pPr>
            <a:r>
              <a:rPr lang="en-US" sz="2800" kern="100" dirty="0">
                <a:effectLst/>
                <a:latin typeface="Arial" panose="020B0604020202020204" pitchFamily="34" charset="0"/>
                <a:ea typeface="Calibri" panose="020F0502020204030204" pitchFamily="34" charset="0"/>
                <a:cs typeface="Times New Roman" panose="02020603050405020304" pitchFamily="18" charset="0"/>
              </a:rPr>
              <a:t>At the end of this lesson, you should be able to: </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pPr>
            <a:r>
              <a:rPr lang="en-US" sz="2800" kern="100" dirty="0">
                <a:effectLst/>
                <a:latin typeface="Arial" panose="020B0604020202020204" pitchFamily="34" charset="0"/>
                <a:ea typeface="Calibri" panose="020F0502020204030204" pitchFamily="34" charset="0"/>
                <a:cs typeface="Times New Roman" panose="02020603050405020304" pitchFamily="18" charset="0"/>
              </a:rPr>
              <a:t>1 describe the concept of sexual self, </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a:lnSpc>
                <a:spcPct val="107000"/>
              </a:lnSpc>
              <a:spcBef>
                <a:spcPts val="0"/>
              </a:spcBef>
              <a:spcAft>
                <a:spcPts val="800"/>
              </a:spcAft>
            </a:pPr>
            <a:r>
              <a:rPr lang="en-US" sz="2800" kern="100" dirty="0">
                <a:effectLst/>
                <a:latin typeface="Arial" panose="020B0604020202020204" pitchFamily="34" charset="0"/>
                <a:ea typeface="Calibri" panose="020F0502020204030204" pitchFamily="34" charset="0"/>
                <a:cs typeface="Times New Roman" panose="02020603050405020304" pitchFamily="18" charset="0"/>
              </a:rPr>
              <a:t>2 recognize your own sexual self and behavior, and </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a:lnSpc>
                <a:spcPct val="107000"/>
              </a:lnSpc>
              <a:spcBef>
                <a:spcPts val="0"/>
              </a:spcBef>
              <a:spcAft>
                <a:spcPts val="800"/>
              </a:spcAft>
            </a:pPr>
            <a:r>
              <a:rPr lang="en-US" sz="2800" kern="100" dirty="0">
                <a:effectLst/>
                <a:latin typeface="Arial" panose="020B0604020202020204" pitchFamily="34" charset="0"/>
                <a:ea typeface="Calibri" panose="020F0502020204030204" pitchFamily="34" charset="0"/>
                <a:cs typeface="Times New Roman" panose="02020603050405020304" pitchFamily="18" charset="0"/>
              </a:rPr>
              <a:t>3. discuss ways on how to protect one's sexual self</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Google Shape;142;p12">
            <a:extLst>
              <a:ext uri="{FF2B5EF4-FFF2-40B4-BE49-F238E27FC236}">
                <a16:creationId xmlns:a16="http://schemas.microsoft.com/office/drawing/2014/main" id="{D8ED3C0B-915C-BB93-886B-1A6EDA5E9028}"/>
              </a:ext>
            </a:extLst>
          </p:cNvPr>
          <p:cNvPicPr preferRelativeResize="0"/>
          <p:nvPr/>
        </p:nvPicPr>
        <p:blipFill>
          <a:blip r:embed="rId2">
            <a:alphaModFix/>
          </a:blip>
          <a:stretch>
            <a:fillRect/>
          </a:stretch>
        </p:blipFill>
        <p:spPr>
          <a:xfrm>
            <a:off x="9435641" y="108729"/>
            <a:ext cx="2038604" cy="1769806"/>
          </a:xfrm>
          <a:prstGeom prst="ellipse">
            <a:avLst/>
          </a:prstGeom>
          <a:noFill/>
          <a:ln>
            <a:noFill/>
          </a:ln>
        </p:spPr>
      </p:pic>
      <p:sp>
        <p:nvSpPr>
          <p:cNvPr id="5" name="Title 1">
            <a:extLst>
              <a:ext uri="{FF2B5EF4-FFF2-40B4-BE49-F238E27FC236}">
                <a16:creationId xmlns:a16="http://schemas.microsoft.com/office/drawing/2014/main" id="{B0864044-3870-305B-1626-655E97972C88}"/>
              </a:ext>
            </a:extLst>
          </p:cNvPr>
          <p:cNvSpPr txBox="1">
            <a:spLocks/>
          </p:cNvSpPr>
          <p:nvPr/>
        </p:nvSpPr>
        <p:spPr>
          <a:xfrm>
            <a:off x="10454943" y="6119238"/>
            <a:ext cx="1796353" cy="72537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1800" dirty="0">
                <a:solidFill>
                  <a:schemeClr val="bg1"/>
                </a:solidFill>
              </a:rPr>
              <a:t>Physical Self</a:t>
            </a:r>
          </a:p>
        </p:txBody>
      </p:sp>
    </p:spTree>
    <p:extLst>
      <p:ext uri="{BB962C8B-B14F-4D97-AF65-F5344CB8AC3E}">
        <p14:creationId xmlns:p14="http://schemas.microsoft.com/office/powerpoint/2010/main" val="826833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5">
          <a:extLst>
            <a:ext uri="{FF2B5EF4-FFF2-40B4-BE49-F238E27FC236}">
              <a16:creationId xmlns:a16="http://schemas.microsoft.com/office/drawing/2014/main" id="{897017F2-8E98-54B7-2449-82EB85541F0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4F9A3B-E169-0529-8819-F0F15E050DDF}"/>
              </a:ext>
            </a:extLst>
          </p:cNvPr>
          <p:cNvSpPr txBox="1">
            <a:spLocks/>
          </p:cNvSpPr>
          <p:nvPr/>
        </p:nvSpPr>
        <p:spPr>
          <a:xfrm>
            <a:off x="926198" y="1917264"/>
            <a:ext cx="11262851" cy="3760891"/>
          </a:xfrm>
          <a:prstGeom prst="rect">
            <a:avLst/>
          </a:prstGeom>
        </p:spPr>
        <p:txBody>
          <a:bodyPr>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a:lnSpc>
                <a:spcPct val="107000"/>
              </a:lnSpc>
              <a:spcBef>
                <a:spcPts val="0"/>
              </a:spcBef>
              <a:spcAft>
                <a:spcPts val="800"/>
              </a:spcAft>
            </a:pPr>
            <a:r>
              <a:rPr lang="en-US" sz="2800" b="1" kern="100" dirty="0">
                <a:effectLst/>
                <a:latin typeface="Arial" panose="020B0604020202020204" pitchFamily="34" charset="0"/>
                <a:ea typeface="Calibri" panose="020F0502020204030204" pitchFamily="34" charset="0"/>
                <a:cs typeface="Times New Roman" panose="02020603050405020304" pitchFamily="18" charset="0"/>
              </a:rPr>
              <a:t>Sex</a:t>
            </a:r>
            <a:r>
              <a:rPr lang="en-US" sz="2800" kern="100" dirty="0">
                <a:effectLst/>
                <a:latin typeface="Arial" panose="020B0604020202020204" pitchFamily="34" charset="0"/>
                <a:ea typeface="Calibri" panose="020F0502020204030204" pitchFamily="34" charset="0"/>
                <a:cs typeface="Times New Roman" panose="02020603050405020304" pitchFamily="18" charset="0"/>
              </a:rPr>
              <a:t> refers to the physical or physiological differences between males and females, including both the primary sex characteristics (the reproductive system) and the secondary characteristics, such as height and muscularity (Diamond 2002). </a:t>
            </a:r>
            <a:r>
              <a:rPr lang="en-US" sz="2800" b="1" kern="100" dirty="0">
                <a:effectLst/>
                <a:latin typeface="Arial" panose="020B0604020202020204" pitchFamily="34" charset="0"/>
                <a:ea typeface="Calibri" panose="020F0502020204030204" pitchFamily="34" charset="0"/>
                <a:cs typeface="Times New Roman" panose="02020603050405020304" pitchFamily="18" charset="0"/>
              </a:rPr>
              <a:t>Sex</a:t>
            </a:r>
            <a:r>
              <a:rPr lang="en-US" sz="2800" kern="100" dirty="0">
                <a:effectLst/>
                <a:latin typeface="Arial" panose="020B0604020202020204" pitchFamily="34" charset="0"/>
                <a:ea typeface="Calibri" panose="020F0502020204030204" pitchFamily="34" charset="0"/>
                <a:cs typeface="Times New Roman" panose="02020603050405020304" pitchFamily="18" charset="0"/>
              </a:rPr>
              <a:t> is therefore, defined by the reproductive organs, including the cellular components, the chromosomes, and the hormones. There are three sex variations according to WAAC or Western Australian AIDS Council (2020): </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38C430C7-0A4A-2189-4807-E14FBC0135E9}"/>
              </a:ext>
            </a:extLst>
          </p:cNvPr>
          <p:cNvSpPr txBox="1">
            <a:spLocks/>
          </p:cNvSpPr>
          <p:nvPr/>
        </p:nvSpPr>
        <p:spPr>
          <a:xfrm>
            <a:off x="10454943" y="6119238"/>
            <a:ext cx="1796353" cy="72537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1800" dirty="0">
                <a:solidFill>
                  <a:schemeClr val="bg1"/>
                </a:solidFill>
              </a:rPr>
              <a:t>Sexual Self</a:t>
            </a:r>
          </a:p>
        </p:txBody>
      </p:sp>
      <p:sp>
        <p:nvSpPr>
          <p:cNvPr id="2" name="Title 1">
            <a:extLst>
              <a:ext uri="{FF2B5EF4-FFF2-40B4-BE49-F238E27FC236}">
                <a16:creationId xmlns:a16="http://schemas.microsoft.com/office/drawing/2014/main" id="{95F97B3A-9A97-7D0C-EFE0-E416547C53BF}"/>
              </a:ext>
            </a:extLst>
          </p:cNvPr>
          <p:cNvSpPr txBox="1">
            <a:spLocks/>
          </p:cNvSpPr>
          <p:nvPr/>
        </p:nvSpPr>
        <p:spPr>
          <a:xfrm>
            <a:off x="465067" y="1006464"/>
            <a:ext cx="6274946" cy="72537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3000" b="1" dirty="0">
                <a:solidFill>
                  <a:schemeClr val="tx1"/>
                </a:solidFill>
              </a:rPr>
              <a:t>Sex versus Gender Expression</a:t>
            </a:r>
          </a:p>
        </p:txBody>
      </p:sp>
      <p:pic>
        <p:nvPicPr>
          <p:cNvPr id="5" name="Picture 4" descr="Diverse sexual orientation, gender identity, gender expression and sex  characteristics | Let's Speak Asylum">
            <a:extLst>
              <a:ext uri="{FF2B5EF4-FFF2-40B4-BE49-F238E27FC236}">
                <a16:creationId xmlns:a16="http://schemas.microsoft.com/office/drawing/2014/main" id="{ADED9007-D4B5-7795-A075-E6D93C63BA1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81132" y="414340"/>
            <a:ext cx="3076575" cy="1484630"/>
          </a:xfrm>
          <a:prstGeom prst="rect">
            <a:avLst/>
          </a:prstGeom>
          <a:noFill/>
          <a:ln>
            <a:noFill/>
          </a:ln>
        </p:spPr>
      </p:pic>
    </p:spTree>
    <p:extLst>
      <p:ext uri="{BB962C8B-B14F-4D97-AF65-F5344CB8AC3E}">
        <p14:creationId xmlns:p14="http://schemas.microsoft.com/office/powerpoint/2010/main" val="3845227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5">
          <a:extLst>
            <a:ext uri="{FF2B5EF4-FFF2-40B4-BE49-F238E27FC236}">
              <a16:creationId xmlns:a16="http://schemas.microsoft.com/office/drawing/2014/main" id="{4A6C2842-131F-AAD2-F927-FF514FEE32C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E077D2-16E0-F831-4F16-581005D1867B}"/>
              </a:ext>
            </a:extLst>
          </p:cNvPr>
          <p:cNvSpPr txBox="1">
            <a:spLocks/>
          </p:cNvSpPr>
          <p:nvPr/>
        </p:nvSpPr>
        <p:spPr>
          <a:xfrm>
            <a:off x="663678" y="1917264"/>
            <a:ext cx="11525372" cy="3760891"/>
          </a:xfrm>
          <a:prstGeom prst="rect">
            <a:avLst/>
          </a:prstGeom>
        </p:spPr>
        <p:txBody>
          <a:bodyPr>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indent="457200">
              <a:lnSpc>
                <a:spcPct val="107000"/>
              </a:lnSpc>
              <a:spcBef>
                <a:spcPts val="0"/>
              </a:spcBef>
              <a:spcAft>
                <a:spcPts val="800"/>
              </a:spcAft>
            </a:pPr>
            <a:r>
              <a:rPr lang="en-US" sz="2500" kern="100" dirty="0">
                <a:effectLst/>
                <a:latin typeface="Arial" panose="020B0604020202020204" pitchFamily="34" charset="0"/>
                <a:ea typeface="Calibri" panose="020F0502020204030204" pitchFamily="34" charset="0"/>
                <a:cs typeface="Times New Roman" panose="02020603050405020304" pitchFamily="18" charset="0"/>
              </a:rPr>
              <a:t> According to Diamond (2002), </a:t>
            </a:r>
            <a:r>
              <a:rPr lang="en-US" sz="2500" b="1" kern="100" dirty="0">
                <a:effectLst/>
                <a:latin typeface="Arial" panose="020B0604020202020204" pitchFamily="34" charset="0"/>
                <a:ea typeface="Calibri" panose="020F0502020204030204" pitchFamily="34" charset="0"/>
                <a:cs typeface="Times New Roman" panose="02020603050405020304" pitchFamily="18" charset="0"/>
              </a:rPr>
              <a:t>gender</a:t>
            </a:r>
            <a:r>
              <a:rPr lang="en-US" sz="2500" kern="100" dirty="0">
                <a:effectLst/>
                <a:latin typeface="Arial" panose="020B0604020202020204" pitchFamily="34" charset="0"/>
                <a:ea typeface="Calibri" panose="020F0502020204030204" pitchFamily="34" charset="0"/>
                <a:cs typeface="Times New Roman" panose="02020603050405020304" pitchFamily="18" charset="0"/>
              </a:rPr>
              <a:t> refers to social or cultural roles played by male or female in the society. </a:t>
            </a:r>
            <a:r>
              <a:rPr lang="en-US" sz="2500" b="1" kern="100" dirty="0">
                <a:effectLst/>
                <a:latin typeface="Arial" panose="020B0604020202020204" pitchFamily="34" charset="0"/>
                <a:ea typeface="Calibri" panose="020F0502020204030204" pitchFamily="34" charset="0"/>
                <a:cs typeface="Times New Roman" panose="02020603050405020304" pitchFamily="18" charset="0"/>
              </a:rPr>
              <a:t>Gender identity</a:t>
            </a:r>
            <a:r>
              <a:rPr lang="en-US" sz="2500" kern="100" dirty="0">
                <a:effectLst/>
                <a:latin typeface="Arial" panose="020B0604020202020204" pitchFamily="34" charset="0"/>
                <a:ea typeface="Calibri" panose="020F0502020204030204" pitchFamily="34" charset="0"/>
                <a:cs typeface="Times New Roman" panose="02020603050405020304" pitchFamily="18" charset="0"/>
              </a:rPr>
              <a:t> is the extent to which one identifies as being either masculine or feminine, or how someone feels on the inside (WAAC 2020),</a:t>
            </a:r>
            <a:endParaRPr lang="en-US" sz="25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800"/>
              </a:spcAft>
            </a:pPr>
            <a:r>
              <a:rPr lang="en-US" sz="2500" kern="100" dirty="0">
                <a:effectLst/>
                <a:latin typeface="Arial" panose="020B0604020202020204" pitchFamily="34" charset="0"/>
                <a:ea typeface="Calibri" panose="020F0502020204030204" pitchFamily="34" charset="0"/>
                <a:cs typeface="Times New Roman" panose="02020603050405020304" pitchFamily="18" charset="0"/>
              </a:rPr>
              <a:t> Meanwhile, </a:t>
            </a:r>
            <a:r>
              <a:rPr lang="en-US" sz="2500" b="1" kern="100" dirty="0">
                <a:effectLst/>
                <a:latin typeface="Arial" panose="020B0604020202020204" pitchFamily="34" charset="0"/>
                <a:ea typeface="Calibri" panose="020F0502020204030204" pitchFamily="34" charset="0"/>
                <a:cs typeface="Times New Roman" panose="02020603050405020304" pitchFamily="18" charset="0"/>
              </a:rPr>
              <a:t>gender expression</a:t>
            </a:r>
            <a:r>
              <a:rPr lang="en-US" sz="2500" kern="100" dirty="0">
                <a:effectLst/>
                <a:latin typeface="Arial" panose="020B0604020202020204" pitchFamily="34" charset="0"/>
                <a:ea typeface="Calibri" panose="020F0502020204030204" pitchFamily="34" charset="0"/>
                <a:cs typeface="Times New Roman" panose="02020603050405020304" pitchFamily="18" charset="0"/>
              </a:rPr>
              <a:t> describes how someone prefers to express his or her gender to the world. For instance, we have been accustomed to associating color pink to girls and blue for boys. From childhood, we give dolls for baby girls, while trucks or plastic guns for baby boys Men are sporty, while women are encouraged to use makeup, do hairstyle, and paint their nails. There are three gender variations (WAAC 2020). </a:t>
            </a:r>
            <a:endParaRPr lang="en-US" sz="25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8BA52CE9-9C96-553B-20DC-AA135E122E4E}"/>
              </a:ext>
            </a:extLst>
          </p:cNvPr>
          <p:cNvSpPr txBox="1">
            <a:spLocks/>
          </p:cNvSpPr>
          <p:nvPr/>
        </p:nvSpPr>
        <p:spPr>
          <a:xfrm>
            <a:off x="10454943" y="6119238"/>
            <a:ext cx="1796353" cy="72537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1800" dirty="0">
                <a:solidFill>
                  <a:schemeClr val="bg1"/>
                </a:solidFill>
              </a:rPr>
              <a:t>Sexual Self</a:t>
            </a:r>
          </a:p>
        </p:txBody>
      </p:sp>
      <p:sp>
        <p:nvSpPr>
          <p:cNvPr id="2" name="Title 1">
            <a:extLst>
              <a:ext uri="{FF2B5EF4-FFF2-40B4-BE49-F238E27FC236}">
                <a16:creationId xmlns:a16="http://schemas.microsoft.com/office/drawing/2014/main" id="{12CCFD24-C0D3-7291-CF85-08B675446617}"/>
              </a:ext>
            </a:extLst>
          </p:cNvPr>
          <p:cNvSpPr txBox="1">
            <a:spLocks/>
          </p:cNvSpPr>
          <p:nvPr/>
        </p:nvSpPr>
        <p:spPr>
          <a:xfrm>
            <a:off x="465067" y="1006464"/>
            <a:ext cx="6274946" cy="72537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3000" b="1" dirty="0">
                <a:solidFill>
                  <a:schemeClr val="tx1"/>
                </a:solidFill>
              </a:rPr>
              <a:t>Sex versus Gender Expression</a:t>
            </a:r>
          </a:p>
        </p:txBody>
      </p:sp>
      <p:pic>
        <p:nvPicPr>
          <p:cNvPr id="5" name="Picture 4" descr="Diverse sexual orientation, gender identity, gender expression and sex  characteristics | Let's Speak Asylum">
            <a:extLst>
              <a:ext uri="{FF2B5EF4-FFF2-40B4-BE49-F238E27FC236}">
                <a16:creationId xmlns:a16="http://schemas.microsoft.com/office/drawing/2014/main" id="{A538C752-E46A-E01A-5660-DE723AF0311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76100" y="391963"/>
            <a:ext cx="3076575" cy="1484630"/>
          </a:xfrm>
          <a:prstGeom prst="rect">
            <a:avLst/>
          </a:prstGeom>
          <a:noFill/>
          <a:ln>
            <a:noFill/>
          </a:ln>
        </p:spPr>
      </p:pic>
    </p:spTree>
    <p:extLst>
      <p:ext uri="{BB962C8B-B14F-4D97-AF65-F5344CB8AC3E}">
        <p14:creationId xmlns:p14="http://schemas.microsoft.com/office/powerpoint/2010/main" val="120262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5">
          <a:extLst>
            <a:ext uri="{FF2B5EF4-FFF2-40B4-BE49-F238E27FC236}">
              <a16:creationId xmlns:a16="http://schemas.microsoft.com/office/drawing/2014/main" id="{542290D4-1D08-DB0A-EF1B-9492E5A4074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A2A142-94AA-EE62-9E5E-B4786E1EB447}"/>
              </a:ext>
            </a:extLst>
          </p:cNvPr>
          <p:cNvSpPr txBox="1">
            <a:spLocks/>
          </p:cNvSpPr>
          <p:nvPr/>
        </p:nvSpPr>
        <p:spPr>
          <a:xfrm>
            <a:off x="926198" y="1917264"/>
            <a:ext cx="11262851" cy="3760891"/>
          </a:xfrm>
          <a:prstGeom prst="rect">
            <a:avLst/>
          </a:prstGeom>
        </p:spPr>
        <p:txBody>
          <a:bodyPr>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a:lnSpc>
                <a:spcPct val="107000"/>
              </a:lnSpc>
              <a:spcBef>
                <a:spcPts val="0"/>
              </a:spcBef>
              <a:spcAft>
                <a:spcPts val="800"/>
              </a:spcAft>
            </a:pP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821A9B3C-B13C-7BDB-735E-E5213F2C5E7D}"/>
              </a:ext>
            </a:extLst>
          </p:cNvPr>
          <p:cNvSpPr txBox="1">
            <a:spLocks/>
          </p:cNvSpPr>
          <p:nvPr/>
        </p:nvSpPr>
        <p:spPr>
          <a:xfrm>
            <a:off x="10454943" y="6119238"/>
            <a:ext cx="1796353" cy="72537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1800" dirty="0">
                <a:solidFill>
                  <a:schemeClr val="bg1"/>
                </a:solidFill>
              </a:rPr>
              <a:t>Sexual Self</a:t>
            </a:r>
          </a:p>
        </p:txBody>
      </p:sp>
      <p:sp>
        <p:nvSpPr>
          <p:cNvPr id="8" name="Rectangle 5">
            <a:extLst>
              <a:ext uri="{FF2B5EF4-FFF2-40B4-BE49-F238E27FC236}">
                <a16:creationId xmlns:a16="http://schemas.microsoft.com/office/drawing/2014/main" id="{82C34932-1212-3038-A982-7F83D5FF535A}"/>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Rectangle 6">
            <a:extLst>
              <a:ext uri="{FF2B5EF4-FFF2-40B4-BE49-F238E27FC236}">
                <a16:creationId xmlns:a16="http://schemas.microsoft.com/office/drawing/2014/main" id="{E65EAD91-B159-B0B1-6C64-2854598DD550}"/>
              </a:ext>
            </a:extLst>
          </p:cNvPr>
          <p:cNvSpPr>
            <a:spLocks noChangeArrowheads="1"/>
          </p:cNvSpPr>
          <p:nvPr/>
        </p:nvSpPr>
        <p:spPr bwMode="auto">
          <a:xfrm rot="10800000" flipV="1">
            <a:off x="294967" y="656729"/>
            <a:ext cx="8265979"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Male</a:t>
            </a:r>
            <a:r>
              <a:rPr kumimoji="0" lang="en-US" altLang="en-US" sz="28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is a person with the penis or the male reproductive organ, with XY chromosomes in his cells and the body is capable of producing high levels of testosterone.</a:t>
            </a:r>
            <a:endParaRPr kumimoji="0" lang="en-US" altLang="en-US" sz="2800" b="0" i="0" u="none" strike="noStrike" cap="none" normalizeH="0" baseline="0" dirty="0">
              <a:ln>
                <a:noFill/>
              </a:ln>
              <a:solidFill>
                <a:schemeClr val="tx1"/>
              </a:solidFill>
              <a:effectLst/>
            </a:endParaRP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Female</a:t>
            </a:r>
            <a:r>
              <a:rPr kumimoji="0" lang="en-US" altLang="en-US" sz="28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is a person with vagina or the female reproductive organ, </a:t>
            </a:r>
            <a:endParaRPr kumimoji="0" lang="en-US" altLang="en-US" sz="2800" b="0" i="0" u="none" strike="noStrike" cap="none" normalizeH="0" baseline="0" dirty="0">
              <a:ln>
                <a:noFill/>
              </a:ln>
              <a:solidFill>
                <a:schemeClr val="tx1"/>
              </a:solidFill>
              <a:effectLst/>
            </a:endParaRP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Intersex</a:t>
            </a:r>
            <a:r>
              <a:rPr kumimoji="0" lang="en-US" altLang="en-US" sz="28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is a</a:t>
            </a:r>
            <a:r>
              <a:rPr kumimoji="0" lang="en-US" altLang="en-US" sz="2800" b="0" i="0" u="none" strike="noStrike" cap="none" normalizeH="0" baseline="0" dirty="0" bmk="">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person born with the sexual anatomy or chromosomes that do not fit the traditional definition of male or female The person has the combination of reproductive sex organs</a:t>
            </a:r>
            <a:r>
              <a:rPr kumimoji="0" lang="en-US" altLang="en-US" sz="28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including internal sex organs. chromosomes, and hormones.</a:t>
            </a:r>
            <a:endParaRPr kumimoji="0" lang="en-US" altLang="en-US" sz="2800" b="0" i="0" u="none" strike="noStrike" cap="none" normalizeH="0" baseline="0" dirty="0">
              <a:ln>
                <a:noFill/>
              </a:ln>
              <a:solidFill>
                <a:schemeClr val="tx1"/>
              </a:solidFill>
              <a:effectLst/>
              <a:latin typeface="Arial" panose="020B0604020202020204" pitchFamily="34" charset="0"/>
            </a:endParaRPr>
          </a:p>
        </p:txBody>
      </p:sp>
      <p:pic>
        <p:nvPicPr>
          <p:cNvPr id="10" name="Picture 9">
            <a:extLst>
              <a:ext uri="{FF2B5EF4-FFF2-40B4-BE49-F238E27FC236}">
                <a16:creationId xmlns:a16="http://schemas.microsoft.com/office/drawing/2014/main" id="{A2EF0660-9DEE-1D11-5C0D-95104ABA0BD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22496" y="1238812"/>
            <a:ext cx="3622021" cy="3819858"/>
          </a:xfrm>
          <a:prstGeom prst="rect">
            <a:avLst/>
          </a:prstGeom>
          <a:noFill/>
        </p:spPr>
      </p:pic>
    </p:spTree>
    <p:extLst>
      <p:ext uri="{BB962C8B-B14F-4D97-AF65-F5344CB8AC3E}">
        <p14:creationId xmlns:p14="http://schemas.microsoft.com/office/powerpoint/2010/main" val="32251932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5">
          <a:extLst>
            <a:ext uri="{FF2B5EF4-FFF2-40B4-BE49-F238E27FC236}">
              <a16:creationId xmlns:a16="http://schemas.microsoft.com/office/drawing/2014/main" id="{807351B6-57EA-C523-2454-47F8253B3FE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F79BF2-9AE0-F4CD-F432-9D2EECC7A4B6}"/>
              </a:ext>
            </a:extLst>
          </p:cNvPr>
          <p:cNvSpPr txBox="1">
            <a:spLocks/>
          </p:cNvSpPr>
          <p:nvPr/>
        </p:nvSpPr>
        <p:spPr>
          <a:xfrm>
            <a:off x="926198" y="1917264"/>
            <a:ext cx="11262851" cy="3760891"/>
          </a:xfrm>
          <a:prstGeom prst="rect">
            <a:avLst/>
          </a:prstGeom>
        </p:spPr>
        <p:txBody>
          <a:bodyPr>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a:lnSpc>
                <a:spcPct val="107000"/>
              </a:lnSpc>
              <a:spcBef>
                <a:spcPts val="0"/>
              </a:spcBef>
              <a:spcAft>
                <a:spcPts val="800"/>
              </a:spcAft>
            </a:pP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CDF2362D-849B-01A4-5308-D5D7D8C4299B}"/>
              </a:ext>
            </a:extLst>
          </p:cNvPr>
          <p:cNvSpPr txBox="1">
            <a:spLocks/>
          </p:cNvSpPr>
          <p:nvPr/>
        </p:nvSpPr>
        <p:spPr>
          <a:xfrm>
            <a:off x="10454943" y="6119238"/>
            <a:ext cx="1796353" cy="72537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1800" dirty="0">
                <a:solidFill>
                  <a:schemeClr val="bg1"/>
                </a:solidFill>
              </a:rPr>
              <a:t>Sexual Self</a:t>
            </a:r>
          </a:p>
        </p:txBody>
      </p:sp>
      <p:sp>
        <p:nvSpPr>
          <p:cNvPr id="8" name="Rectangle 5">
            <a:extLst>
              <a:ext uri="{FF2B5EF4-FFF2-40B4-BE49-F238E27FC236}">
                <a16:creationId xmlns:a16="http://schemas.microsoft.com/office/drawing/2014/main" id="{29C3E449-6105-5662-1ECB-16953D728F18}"/>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Rectangle 6">
            <a:extLst>
              <a:ext uri="{FF2B5EF4-FFF2-40B4-BE49-F238E27FC236}">
                <a16:creationId xmlns:a16="http://schemas.microsoft.com/office/drawing/2014/main" id="{D1C44F4B-0F18-18F2-98E7-E5CBCB82B0E5}"/>
              </a:ext>
            </a:extLst>
          </p:cNvPr>
          <p:cNvSpPr>
            <a:spLocks noChangeArrowheads="1"/>
          </p:cNvSpPr>
          <p:nvPr/>
        </p:nvSpPr>
        <p:spPr bwMode="auto">
          <a:xfrm rot="10800000" flipV="1">
            <a:off x="408621" y="1091592"/>
            <a:ext cx="11109285" cy="4393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457200" marR="0" indent="-457200">
              <a:lnSpc>
                <a:spcPct val="107000"/>
              </a:lnSpc>
              <a:spcBef>
                <a:spcPts val="0"/>
              </a:spcBef>
              <a:spcAft>
                <a:spcPts val="800"/>
              </a:spcAft>
              <a:buFont typeface="Arial" panose="020B0604020202020204" pitchFamily="34" charset="0"/>
              <a:buChar char="•"/>
            </a:pPr>
            <a:r>
              <a:rPr lang="en-US" sz="2500" kern="100" dirty="0">
                <a:effectLst/>
                <a:latin typeface="Arial" panose="020B0604020202020204" pitchFamily="34" charset="0"/>
                <a:ea typeface="Calibri" panose="020F0502020204030204" pitchFamily="34" charset="0"/>
                <a:cs typeface="Times New Roman" panose="02020603050405020304" pitchFamily="18" charset="0"/>
              </a:rPr>
              <a:t>The first is </a:t>
            </a:r>
            <a:r>
              <a:rPr lang="en-US" sz="2500" b="1" kern="100" dirty="0">
                <a:effectLst/>
                <a:latin typeface="Arial" panose="020B0604020202020204" pitchFamily="34" charset="0"/>
                <a:ea typeface="Calibri" panose="020F0502020204030204" pitchFamily="34" charset="0"/>
                <a:cs typeface="Times New Roman" panose="02020603050405020304" pitchFamily="18" charset="0"/>
              </a:rPr>
              <a:t>cisgender</a:t>
            </a:r>
            <a:r>
              <a:rPr lang="en-US" sz="2500" kern="100" dirty="0">
                <a:effectLst/>
                <a:latin typeface="Arial" panose="020B0604020202020204" pitchFamily="34" charset="0"/>
                <a:ea typeface="Calibri" panose="020F0502020204030204" pitchFamily="34" charset="0"/>
                <a:cs typeface="Times New Roman" panose="02020603050405020304" pitchFamily="18" charset="0"/>
              </a:rPr>
              <a:t> who is a person identifying himself or herself with the sex assigned to them at birth. For example, a person who was assigned as a male at birth and identifies as male or vice versa. </a:t>
            </a:r>
          </a:p>
          <a:p>
            <a:pPr marL="457200" marR="0" indent="-457200">
              <a:lnSpc>
                <a:spcPct val="107000"/>
              </a:lnSpc>
              <a:spcBef>
                <a:spcPts val="0"/>
              </a:spcBef>
              <a:spcAft>
                <a:spcPts val="800"/>
              </a:spcAft>
              <a:buFont typeface="Arial" panose="020B0604020202020204" pitchFamily="34" charset="0"/>
              <a:buChar char="•"/>
            </a:pPr>
            <a:r>
              <a:rPr lang="en-US" sz="2500" kern="100" dirty="0">
                <a:effectLst/>
                <a:latin typeface="Arial" panose="020B0604020202020204" pitchFamily="34" charset="0"/>
                <a:ea typeface="Calibri" panose="020F0502020204030204" pitchFamily="34" charset="0"/>
                <a:cs typeface="Times New Roman" panose="02020603050405020304" pitchFamily="18" charset="0"/>
              </a:rPr>
              <a:t>The second is </a:t>
            </a:r>
            <a:r>
              <a:rPr lang="en-US" sz="2500" b="1" kern="100" dirty="0">
                <a:effectLst/>
                <a:latin typeface="Arial" panose="020B0604020202020204" pitchFamily="34" charset="0"/>
                <a:ea typeface="Calibri" panose="020F0502020204030204" pitchFamily="34" charset="0"/>
                <a:cs typeface="Times New Roman" panose="02020603050405020304" pitchFamily="18" charset="0"/>
              </a:rPr>
              <a:t>transgender</a:t>
            </a:r>
            <a:r>
              <a:rPr lang="en-US" sz="2500" kern="100" dirty="0">
                <a:effectLst/>
                <a:latin typeface="Arial" panose="020B0604020202020204" pitchFamily="34" charset="0"/>
                <a:ea typeface="Calibri" panose="020F0502020204030204" pitchFamily="34" charset="0"/>
                <a:cs typeface="Times New Roman" panose="02020603050405020304" pitchFamily="18" charset="0"/>
              </a:rPr>
              <a:t> whose gender identity does not match the sex that they were assigned at birth For example, a person who was assigned as a male at birth, but identifies as female, or vice versa. </a:t>
            </a:r>
          </a:p>
          <a:p>
            <a:pPr marL="457200" marR="0" indent="-457200">
              <a:lnSpc>
                <a:spcPct val="107000"/>
              </a:lnSpc>
              <a:spcBef>
                <a:spcPts val="0"/>
              </a:spcBef>
              <a:spcAft>
                <a:spcPts val="800"/>
              </a:spcAft>
              <a:buFont typeface="Arial" panose="020B0604020202020204" pitchFamily="34" charset="0"/>
              <a:buChar char="•"/>
            </a:pPr>
            <a:r>
              <a:rPr lang="en-US" sz="2500" kern="100" dirty="0">
                <a:effectLst/>
                <a:latin typeface="Arial" panose="020B0604020202020204" pitchFamily="34" charset="0"/>
                <a:ea typeface="Calibri" panose="020F0502020204030204" pitchFamily="34" charset="0"/>
                <a:cs typeface="Times New Roman" panose="02020603050405020304" pitchFamily="18" charset="0"/>
              </a:rPr>
              <a:t>The last type is </a:t>
            </a:r>
            <a:r>
              <a:rPr lang="en-US" sz="2500" b="1" kern="100" dirty="0">
                <a:effectLst/>
                <a:latin typeface="Arial" panose="020B0604020202020204" pitchFamily="34" charset="0"/>
                <a:ea typeface="Calibri" panose="020F0502020204030204" pitchFamily="34" charset="0"/>
                <a:cs typeface="Times New Roman" panose="02020603050405020304" pitchFamily="18" charset="0"/>
              </a:rPr>
              <a:t>gender fluid</a:t>
            </a:r>
            <a:r>
              <a:rPr lang="en-US" sz="2500" kern="100" dirty="0">
                <a:effectLst/>
                <a:latin typeface="Arial" panose="020B0604020202020204" pitchFamily="34" charset="0"/>
                <a:ea typeface="Calibri" panose="020F0502020204030204" pitchFamily="34" charset="0"/>
                <a:cs typeface="Times New Roman" panose="02020603050405020304" pitchFamily="18" charset="0"/>
              </a:rPr>
              <a:t>, referring to a person whose gender identity is not fixed and/or shifts depending on the situation. These people do not feel the need to act according to the sex that they were assigned at birth and the associated traditional social roles.</a:t>
            </a:r>
            <a:endParaRPr lang="en-US" sz="25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a16="http://schemas.microsoft.com/office/drawing/2014/main" id="{DAAA9629-4C0F-CC43-BE29-54B17FEC3A0C}"/>
              </a:ext>
            </a:extLst>
          </p:cNvPr>
          <p:cNvSpPr txBox="1">
            <a:spLocks/>
          </p:cNvSpPr>
          <p:nvPr/>
        </p:nvSpPr>
        <p:spPr>
          <a:xfrm>
            <a:off x="568306" y="238960"/>
            <a:ext cx="6274946" cy="72537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3000" b="1" dirty="0">
                <a:solidFill>
                  <a:schemeClr val="tx1"/>
                </a:solidFill>
              </a:rPr>
              <a:t>Three Variation of Gender</a:t>
            </a:r>
          </a:p>
        </p:txBody>
      </p:sp>
    </p:spTree>
    <p:extLst>
      <p:ext uri="{BB962C8B-B14F-4D97-AF65-F5344CB8AC3E}">
        <p14:creationId xmlns:p14="http://schemas.microsoft.com/office/powerpoint/2010/main" val="3497534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5">
          <a:extLst>
            <a:ext uri="{FF2B5EF4-FFF2-40B4-BE49-F238E27FC236}">
              <a16:creationId xmlns:a16="http://schemas.microsoft.com/office/drawing/2014/main" id="{3A2D3AE9-3925-89AB-E1C2-53C21BEBBC6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D5D0AE-A232-A895-5295-E145C7803B6E}"/>
              </a:ext>
            </a:extLst>
          </p:cNvPr>
          <p:cNvSpPr txBox="1">
            <a:spLocks/>
          </p:cNvSpPr>
          <p:nvPr/>
        </p:nvSpPr>
        <p:spPr>
          <a:xfrm>
            <a:off x="926198" y="1917264"/>
            <a:ext cx="11262851" cy="3760891"/>
          </a:xfrm>
          <a:prstGeom prst="rect">
            <a:avLst/>
          </a:prstGeom>
        </p:spPr>
        <p:txBody>
          <a:bodyPr>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a:lnSpc>
                <a:spcPct val="107000"/>
              </a:lnSpc>
              <a:spcBef>
                <a:spcPts val="0"/>
              </a:spcBef>
              <a:spcAft>
                <a:spcPts val="800"/>
              </a:spcAft>
            </a:pP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96AD1DC1-8257-8279-AFDC-962807C62F7D}"/>
              </a:ext>
            </a:extLst>
          </p:cNvPr>
          <p:cNvSpPr txBox="1">
            <a:spLocks/>
          </p:cNvSpPr>
          <p:nvPr/>
        </p:nvSpPr>
        <p:spPr>
          <a:xfrm>
            <a:off x="10454943" y="6119238"/>
            <a:ext cx="1796353" cy="72537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1800" dirty="0">
                <a:solidFill>
                  <a:schemeClr val="bg1"/>
                </a:solidFill>
              </a:rPr>
              <a:t>Sexual Self</a:t>
            </a:r>
          </a:p>
        </p:txBody>
      </p:sp>
      <p:sp>
        <p:nvSpPr>
          <p:cNvPr id="8" name="Rectangle 5">
            <a:extLst>
              <a:ext uri="{FF2B5EF4-FFF2-40B4-BE49-F238E27FC236}">
                <a16:creationId xmlns:a16="http://schemas.microsoft.com/office/drawing/2014/main" id="{9E5385D5-09FD-8C2D-545D-90000BB2E761}"/>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Rectangle 6">
            <a:extLst>
              <a:ext uri="{FF2B5EF4-FFF2-40B4-BE49-F238E27FC236}">
                <a16:creationId xmlns:a16="http://schemas.microsoft.com/office/drawing/2014/main" id="{0896D9C9-2653-E6D7-D47E-5D8D870740DE}"/>
              </a:ext>
            </a:extLst>
          </p:cNvPr>
          <p:cNvSpPr>
            <a:spLocks noChangeArrowheads="1"/>
          </p:cNvSpPr>
          <p:nvPr/>
        </p:nvSpPr>
        <p:spPr bwMode="auto">
          <a:xfrm rot="10800000" flipV="1">
            <a:off x="178452" y="870150"/>
            <a:ext cx="11540127" cy="1653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a:lnSpc>
                <a:spcPct val="107000"/>
              </a:lnSpc>
              <a:spcBef>
                <a:spcPts val="0"/>
              </a:spcBef>
              <a:spcAft>
                <a:spcPts val="800"/>
              </a:spcAft>
            </a:pPr>
            <a:r>
              <a:rPr lang="en-US" sz="2400" b="1" dirty="0">
                <a:effectLst/>
                <a:latin typeface="Arial" panose="020B0604020202020204" pitchFamily="34" charset="0"/>
                <a:ea typeface="Calibri" panose="020F0502020204030204" pitchFamily="34" charset="0"/>
              </a:rPr>
              <a:t>Sexuality</a:t>
            </a:r>
            <a:r>
              <a:rPr lang="en-US" sz="2400" dirty="0">
                <a:effectLst/>
                <a:latin typeface="Arial" panose="020B0604020202020204" pitchFamily="34" charset="0"/>
                <a:ea typeface="Calibri" panose="020F0502020204030204" pitchFamily="34" charset="0"/>
              </a:rPr>
              <a:t> pertains to the part of a person expressed through sexual activities and relationships. It is often represented through one's feelings, sexual identity, and behaviors. </a:t>
            </a:r>
            <a:r>
              <a:rPr lang="en-US" sz="2400" b="1" dirty="0">
                <a:effectLst/>
                <a:latin typeface="Arial" panose="020B0604020202020204" pitchFamily="34" charset="0"/>
                <a:ea typeface="Calibri" panose="020F0502020204030204" pitchFamily="34" charset="0"/>
              </a:rPr>
              <a:t>Sexual identity</a:t>
            </a:r>
            <a:r>
              <a:rPr lang="en-US" sz="2400" dirty="0">
                <a:effectLst/>
                <a:latin typeface="Arial" panose="020B0604020202020204" pitchFamily="34" charset="0"/>
                <a:ea typeface="Calibri" panose="020F0502020204030204" pitchFamily="34" charset="0"/>
              </a:rPr>
              <a:t> is how a person chooses to describe or label his or her sexuality</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a16="http://schemas.microsoft.com/office/drawing/2014/main" id="{27DC11ED-395D-5913-7EFE-0E9DDA176058}"/>
              </a:ext>
            </a:extLst>
          </p:cNvPr>
          <p:cNvSpPr txBox="1">
            <a:spLocks/>
          </p:cNvSpPr>
          <p:nvPr/>
        </p:nvSpPr>
        <p:spPr>
          <a:xfrm>
            <a:off x="3149273" y="189275"/>
            <a:ext cx="6274946" cy="72537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algn="ctr"/>
            <a:r>
              <a:rPr lang="en-US" sz="3000" b="1" dirty="0">
                <a:solidFill>
                  <a:schemeClr val="tx1"/>
                </a:solidFill>
              </a:rPr>
              <a:t>Sexuality</a:t>
            </a:r>
          </a:p>
        </p:txBody>
      </p:sp>
      <p:pic>
        <p:nvPicPr>
          <p:cNvPr id="5" name="Picture 4" descr="Learn All About Sexual Orientation ...">
            <a:extLst>
              <a:ext uri="{FF2B5EF4-FFF2-40B4-BE49-F238E27FC236}">
                <a16:creationId xmlns:a16="http://schemas.microsoft.com/office/drawing/2014/main" id="{3B467277-5D49-E3EC-5F1E-01FDCE52D08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854687" y="3015594"/>
            <a:ext cx="3011376" cy="2785459"/>
          </a:xfrm>
          <a:prstGeom prst="rect">
            <a:avLst/>
          </a:prstGeom>
          <a:noFill/>
          <a:ln>
            <a:noFill/>
          </a:ln>
        </p:spPr>
      </p:pic>
      <p:sp>
        <p:nvSpPr>
          <p:cNvPr id="6" name="Rectangle 6">
            <a:extLst>
              <a:ext uri="{FF2B5EF4-FFF2-40B4-BE49-F238E27FC236}">
                <a16:creationId xmlns:a16="http://schemas.microsoft.com/office/drawing/2014/main" id="{F5A825B1-9911-935D-B2FE-DEA02AAC84A3}"/>
              </a:ext>
            </a:extLst>
          </p:cNvPr>
          <p:cNvSpPr>
            <a:spLocks noChangeArrowheads="1"/>
          </p:cNvSpPr>
          <p:nvPr/>
        </p:nvSpPr>
        <p:spPr bwMode="auto">
          <a:xfrm rot="10800000" flipV="1">
            <a:off x="1733429" y="2334966"/>
            <a:ext cx="5527694" cy="414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285750" marR="0" indent="-285750">
              <a:lnSpc>
                <a:spcPct val="107000"/>
              </a:lnSpc>
              <a:spcBef>
                <a:spcPts val="0"/>
              </a:spcBef>
              <a:spcAft>
                <a:spcPts val="800"/>
              </a:spcAft>
              <a:buFont typeface="Arial" panose="020B0604020202020204" pitchFamily="34" charset="0"/>
              <a:buChar char="•"/>
            </a:pPr>
            <a:r>
              <a:rPr lang="en-US" b="1" dirty="0">
                <a:ea typeface="Calibri" panose="020F0502020204030204" pitchFamily="34" charset="0"/>
              </a:rPr>
              <a:t>H</a:t>
            </a:r>
            <a:r>
              <a:rPr lang="en-US" sz="1800" b="1" dirty="0">
                <a:effectLst/>
                <a:latin typeface="Arial" panose="020B0604020202020204" pitchFamily="34" charset="0"/>
                <a:ea typeface="Calibri" panose="020F0502020204030204" pitchFamily="34" charset="0"/>
              </a:rPr>
              <a:t>eterosexual</a:t>
            </a:r>
            <a:r>
              <a:rPr lang="en-US" sz="1800" dirty="0">
                <a:effectLst/>
                <a:latin typeface="Arial" panose="020B0604020202020204" pitchFamily="34" charset="0"/>
                <a:ea typeface="Calibri" panose="020F0502020204030204" pitchFamily="34" charset="0"/>
              </a:rPr>
              <a:t> is a person who is attracted to the people of the opposite sex. </a:t>
            </a:r>
          </a:p>
          <a:p>
            <a:pPr marL="285750" marR="0" indent="-285750">
              <a:lnSpc>
                <a:spcPct val="107000"/>
              </a:lnSpc>
              <a:spcBef>
                <a:spcPts val="0"/>
              </a:spcBef>
              <a:spcAft>
                <a:spcPts val="800"/>
              </a:spcAft>
              <a:buFont typeface="Arial" panose="020B0604020202020204" pitchFamily="34" charset="0"/>
              <a:buChar char="•"/>
            </a:pPr>
            <a:r>
              <a:rPr lang="en-US" b="1" dirty="0">
                <a:ea typeface="Calibri" panose="020F0502020204030204" pitchFamily="34" charset="0"/>
              </a:rPr>
              <a:t>H</a:t>
            </a:r>
            <a:r>
              <a:rPr lang="en-US" sz="1800" b="1" dirty="0">
                <a:effectLst/>
                <a:latin typeface="Arial" panose="020B0604020202020204" pitchFamily="34" charset="0"/>
                <a:ea typeface="Calibri" panose="020F0502020204030204" pitchFamily="34" charset="0"/>
              </a:rPr>
              <a:t>omosexua</a:t>
            </a:r>
            <a:r>
              <a:rPr lang="en-US" sz="1800" dirty="0">
                <a:effectLst/>
                <a:latin typeface="Arial" panose="020B0604020202020204" pitchFamily="34" charset="0"/>
                <a:ea typeface="Calibri" panose="020F0502020204030204" pitchFamily="34" charset="0"/>
              </a:rPr>
              <a:t>l who is a person attracted to the people of the same sex. </a:t>
            </a:r>
          </a:p>
          <a:p>
            <a:pPr marL="285750" marR="0" indent="-285750">
              <a:lnSpc>
                <a:spcPct val="107000"/>
              </a:lnSpc>
              <a:spcBef>
                <a:spcPts val="0"/>
              </a:spcBef>
              <a:spcAft>
                <a:spcPts val="800"/>
              </a:spcAft>
              <a:buFont typeface="Arial" panose="020B0604020202020204" pitchFamily="34" charset="0"/>
              <a:buChar char="•"/>
            </a:pPr>
            <a:r>
              <a:rPr lang="en-US" b="1" dirty="0">
                <a:ea typeface="Calibri" panose="020F0502020204030204" pitchFamily="34" charset="0"/>
              </a:rPr>
              <a:t>B</a:t>
            </a:r>
            <a:r>
              <a:rPr lang="en-US" sz="1800" b="1" dirty="0">
                <a:effectLst/>
                <a:latin typeface="Arial" panose="020B0604020202020204" pitchFamily="34" charset="0"/>
                <a:ea typeface="Calibri" panose="020F0502020204030204" pitchFamily="34" charset="0"/>
              </a:rPr>
              <a:t>isexual</a:t>
            </a:r>
            <a:r>
              <a:rPr lang="en-US" sz="1800" dirty="0">
                <a:effectLst/>
                <a:latin typeface="Arial" panose="020B0604020202020204" pitchFamily="34" charset="0"/>
                <a:ea typeface="Calibri" panose="020F0502020204030204" pitchFamily="34" charset="0"/>
              </a:rPr>
              <a:t> is a person who is attracted to both genders-male and female. </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Arial" panose="020B0604020202020204" pitchFamily="34" charset="0"/>
                <a:ea typeface="Calibri" panose="020F0502020204030204" pitchFamily="34" charset="0"/>
              </a:rPr>
              <a:t>Asexual</a:t>
            </a:r>
            <a:r>
              <a:rPr lang="en-US" sz="1800" dirty="0">
                <a:effectLst/>
                <a:latin typeface="Arial" panose="020B0604020202020204" pitchFamily="34" charset="0"/>
                <a:ea typeface="Calibri" panose="020F0502020204030204" pitchFamily="34" charset="0"/>
              </a:rPr>
              <a:t> is a person having no sexual attraction.</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Arial" panose="020B0604020202020204" pitchFamily="34" charset="0"/>
                <a:ea typeface="Calibri" panose="020F0502020204030204" pitchFamily="34" charset="0"/>
              </a:rPr>
              <a:t>Pansexual</a:t>
            </a:r>
            <a:r>
              <a:rPr lang="en-US" sz="1800" dirty="0">
                <a:effectLst/>
                <a:latin typeface="Arial" panose="020B0604020202020204" pitchFamily="34" charset="0"/>
                <a:ea typeface="Calibri" panose="020F0502020204030204" pitchFamily="34" charset="0"/>
              </a:rPr>
              <a:t> refers to a person's attraction to multiple genders. </a:t>
            </a:r>
          </a:p>
          <a:p>
            <a:pPr marL="285750" marR="0" indent="-285750">
              <a:lnSpc>
                <a:spcPct val="107000"/>
              </a:lnSpc>
              <a:spcBef>
                <a:spcPts val="0"/>
              </a:spcBef>
              <a:spcAft>
                <a:spcPts val="800"/>
              </a:spcAft>
              <a:buFont typeface="Arial" panose="020B0604020202020204" pitchFamily="34" charset="0"/>
              <a:buChar char="•"/>
            </a:pPr>
            <a:r>
              <a:rPr lang="en-US" b="1" dirty="0">
                <a:ea typeface="Calibri" panose="020F0502020204030204" pitchFamily="34" charset="0"/>
              </a:rPr>
              <a:t>Q</a:t>
            </a:r>
            <a:r>
              <a:rPr lang="en-US" sz="1800" b="1" dirty="0">
                <a:effectLst/>
                <a:latin typeface="Arial" panose="020B0604020202020204" pitchFamily="34" charset="0"/>
                <a:ea typeface="Calibri" panose="020F0502020204030204" pitchFamily="34" charset="0"/>
              </a:rPr>
              <a:t>uestioning</a:t>
            </a:r>
            <a:r>
              <a:rPr lang="en-US" sz="1800" dirty="0">
                <a:effectLst/>
                <a:latin typeface="Arial" panose="020B0604020202020204" pitchFamily="34" charset="0"/>
                <a:ea typeface="Calibri" panose="020F0502020204030204" pitchFamily="34" charset="0"/>
              </a:rPr>
              <a:t> refers to some people who may be unsure about their sexuality and/or are exploring it. </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1937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5">
          <a:extLst>
            <a:ext uri="{FF2B5EF4-FFF2-40B4-BE49-F238E27FC236}">
              <a16:creationId xmlns:a16="http://schemas.microsoft.com/office/drawing/2014/main" id="{D071E1A5-7BBD-A1C8-C7FB-67503344CC6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E05B2B-7D57-BA6F-F03F-DCA15B13161B}"/>
              </a:ext>
            </a:extLst>
          </p:cNvPr>
          <p:cNvSpPr txBox="1">
            <a:spLocks/>
          </p:cNvSpPr>
          <p:nvPr/>
        </p:nvSpPr>
        <p:spPr>
          <a:xfrm>
            <a:off x="926198" y="1917264"/>
            <a:ext cx="11262851" cy="3760891"/>
          </a:xfrm>
          <a:prstGeom prst="rect">
            <a:avLst/>
          </a:prstGeom>
        </p:spPr>
        <p:txBody>
          <a:bodyPr>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a:lnSpc>
                <a:spcPct val="107000"/>
              </a:lnSpc>
              <a:spcBef>
                <a:spcPts val="0"/>
              </a:spcBef>
              <a:spcAft>
                <a:spcPts val="800"/>
              </a:spcAft>
            </a:pP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1E489A23-6EDB-585C-CE13-EEDD536CA79D}"/>
              </a:ext>
            </a:extLst>
          </p:cNvPr>
          <p:cNvSpPr txBox="1">
            <a:spLocks/>
          </p:cNvSpPr>
          <p:nvPr/>
        </p:nvSpPr>
        <p:spPr>
          <a:xfrm>
            <a:off x="9211899" y="3828199"/>
            <a:ext cx="2696395" cy="725378"/>
          </a:xfrm>
          <a:prstGeom prst="rect">
            <a:avLst/>
          </a:prstGeom>
        </p:spPr>
        <p:txBody>
          <a:bodyPr vert="horz" lIns="91440" tIns="45720" rIns="91440" bIns="45720" rtlCol="0" anchor="b">
            <a:normAutofit fontScale="92500" lnSpcReduction="20000"/>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marL="0" marR="0" indent="457200">
              <a:lnSpc>
                <a:spcPct val="107000"/>
              </a:lnSpc>
              <a:spcBef>
                <a:spcPts val="0"/>
              </a:spcBef>
              <a:spcAft>
                <a:spcPts val="800"/>
              </a:spcAft>
            </a:pPr>
            <a:r>
              <a:rPr lang="en-US" sz="1400" b="1" dirty="0"/>
              <a:t>Eve </a:t>
            </a:r>
            <a:r>
              <a:rPr lang="en-US" sz="1400" b="1" dirty="0" err="1"/>
              <a:t>Kosofsky</a:t>
            </a:r>
            <a:r>
              <a:rPr lang="en-US" sz="1400" b="1" dirty="0"/>
              <a:t> Sedgwick </a:t>
            </a:r>
            <a:br>
              <a:rPr lang="en-US" sz="1400" b="1" dirty="0"/>
            </a:br>
            <a:r>
              <a:rPr lang="en-US" sz="1400" b="1" dirty="0"/>
              <a:t>	Queer theorist</a:t>
            </a:r>
          </a:p>
          <a:p>
            <a:pPr marL="0" marR="0">
              <a:lnSpc>
                <a:spcPct val="107000"/>
              </a:lnSpc>
              <a:spcBef>
                <a:spcPts val="0"/>
              </a:spcBef>
              <a:spcAft>
                <a:spcPts val="800"/>
              </a:spcAft>
            </a:pPr>
            <a:r>
              <a:rPr lang="en-US" sz="1400" b="1" kern="100" dirty="0">
                <a:effectLst/>
                <a:ea typeface="Calibri" panose="020F0502020204030204" pitchFamily="34" charset="0"/>
                <a:cs typeface="Times New Roman" panose="02020603050405020304" pitchFamily="18" charset="0"/>
              </a:rPr>
              <a:t> </a:t>
            </a:r>
          </a:p>
        </p:txBody>
      </p:sp>
      <p:sp>
        <p:nvSpPr>
          <p:cNvPr id="8" name="Rectangle 5">
            <a:extLst>
              <a:ext uri="{FF2B5EF4-FFF2-40B4-BE49-F238E27FC236}">
                <a16:creationId xmlns:a16="http://schemas.microsoft.com/office/drawing/2014/main" id="{94FEC132-BCF3-114C-C427-D08B0F5568CC}"/>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Rectangle 6">
            <a:extLst>
              <a:ext uri="{FF2B5EF4-FFF2-40B4-BE49-F238E27FC236}">
                <a16:creationId xmlns:a16="http://schemas.microsoft.com/office/drawing/2014/main" id="{80BAFA49-9FFF-D8AB-A8AE-548C60B79DBC}"/>
              </a:ext>
            </a:extLst>
          </p:cNvPr>
          <p:cNvSpPr>
            <a:spLocks noChangeArrowheads="1"/>
          </p:cNvSpPr>
          <p:nvPr/>
        </p:nvSpPr>
        <p:spPr bwMode="auto">
          <a:xfrm rot="10800000" flipV="1">
            <a:off x="568306" y="964338"/>
            <a:ext cx="8573147" cy="5140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a:lnSpc>
                <a:spcPct val="107000"/>
              </a:lnSpc>
              <a:spcBef>
                <a:spcPts val="0"/>
              </a:spcBef>
              <a:spcAft>
                <a:spcPts val="800"/>
              </a:spcAft>
            </a:pPr>
            <a:r>
              <a:rPr lang="en-US" sz="2800" b="1" dirty="0">
                <a:effectLst/>
                <a:latin typeface="Arial" panose="020B0604020202020204" pitchFamily="34" charset="0"/>
                <a:ea typeface="Calibri" panose="020F0502020204030204" pitchFamily="34" charset="0"/>
              </a:rPr>
              <a:t>Queer theory</a:t>
            </a:r>
            <a:r>
              <a:rPr lang="en-US" sz="2800" dirty="0">
                <a:effectLst/>
                <a:latin typeface="Arial" panose="020B0604020202020204" pitchFamily="34" charset="0"/>
                <a:ea typeface="Calibri" panose="020F0502020204030204" pitchFamily="34" charset="0"/>
              </a:rPr>
              <a:t> is a perspective that questions the manner in which we have been taught to think about sexual orientation. The proponents of the theory disagree with the idea of labeling and they embrace the term "queer" to describe their group. They do not adhere to the idea of dominant gender schema and the classification of sexual orientations into homosexual and heterosexual. They emphasize the need for a more flexible and fluid conceptualizations of sexuality, one that will permit freedom, negotiation, and change (Little and McGivern, 2020)</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a16="http://schemas.microsoft.com/office/drawing/2014/main" id="{53F76646-15AC-F939-EF72-38C2AEE61470}"/>
              </a:ext>
            </a:extLst>
          </p:cNvPr>
          <p:cNvSpPr txBox="1">
            <a:spLocks/>
          </p:cNvSpPr>
          <p:nvPr/>
        </p:nvSpPr>
        <p:spPr>
          <a:xfrm>
            <a:off x="568306" y="238960"/>
            <a:ext cx="6274946" cy="72537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3000" b="1" dirty="0">
                <a:solidFill>
                  <a:schemeClr val="tx1"/>
                </a:solidFill>
              </a:rPr>
              <a:t>Queer Theory</a:t>
            </a:r>
          </a:p>
        </p:txBody>
      </p:sp>
      <p:pic>
        <p:nvPicPr>
          <p:cNvPr id="11" name="Picture 10" descr="Eve Kosofsky Sedgwick - Wikipedia">
            <a:extLst>
              <a:ext uri="{FF2B5EF4-FFF2-40B4-BE49-F238E27FC236}">
                <a16:creationId xmlns:a16="http://schemas.microsoft.com/office/drawing/2014/main" id="{794AF542-3CA2-AE30-6CED-32245331ECC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36733" y="1539014"/>
            <a:ext cx="2141220" cy="2258695"/>
          </a:xfrm>
          <a:prstGeom prst="rect">
            <a:avLst/>
          </a:prstGeom>
          <a:noFill/>
          <a:ln>
            <a:noFill/>
          </a:ln>
        </p:spPr>
      </p:pic>
      <p:sp>
        <p:nvSpPr>
          <p:cNvPr id="12" name="Title 1">
            <a:extLst>
              <a:ext uri="{FF2B5EF4-FFF2-40B4-BE49-F238E27FC236}">
                <a16:creationId xmlns:a16="http://schemas.microsoft.com/office/drawing/2014/main" id="{761EC844-D215-3B93-1398-7AB2443C6574}"/>
              </a:ext>
            </a:extLst>
          </p:cNvPr>
          <p:cNvSpPr txBox="1">
            <a:spLocks/>
          </p:cNvSpPr>
          <p:nvPr/>
        </p:nvSpPr>
        <p:spPr>
          <a:xfrm>
            <a:off x="10560096" y="6132622"/>
            <a:ext cx="1796353" cy="72537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1800" dirty="0">
                <a:solidFill>
                  <a:schemeClr val="bg1"/>
                </a:solidFill>
              </a:rPr>
              <a:t>Sexual Self</a:t>
            </a:r>
          </a:p>
        </p:txBody>
      </p:sp>
    </p:spTree>
    <p:extLst>
      <p:ext uri="{BB962C8B-B14F-4D97-AF65-F5344CB8AC3E}">
        <p14:creationId xmlns:p14="http://schemas.microsoft.com/office/powerpoint/2010/main" val="42823814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5E27E-7A58-FF85-7306-ECED58130E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464712-A289-21B3-FE69-BF27171F9993}"/>
              </a:ext>
            </a:extLst>
          </p:cNvPr>
          <p:cNvSpPr>
            <a:spLocks noGrp="1"/>
          </p:cNvSpPr>
          <p:nvPr>
            <p:ph type="title"/>
          </p:nvPr>
        </p:nvSpPr>
        <p:spPr/>
        <p:txBody>
          <a:bodyPr/>
          <a:lstStyle/>
          <a:p>
            <a:r>
              <a:rPr lang="en-US" dirty="0"/>
              <a:t>III. Material Self</a:t>
            </a:r>
          </a:p>
        </p:txBody>
      </p:sp>
      <p:sp>
        <p:nvSpPr>
          <p:cNvPr id="3" name="Content Placeholder 2">
            <a:extLst>
              <a:ext uri="{FF2B5EF4-FFF2-40B4-BE49-F238E27FC236}">
                <a16:creationId xmlns:a16="http://schemas.microsoft.com/office/drawing/2014/main" id="{9F0FE14A-A49E-78F2-D928-FC8EEFCACAEB}"/>
              </a:ext>
            </a:extLst>
          </p:cNvPr>
          <p:cNvSpPr>
            <a:spLocks noGrp="1"/>
          </p:cNvSpPr>
          <p:nvPr>
            <p:ph idx="1"/>
          </p:nvPr>
        </p:nvSpPr>
        <p:spPr>
          <a:xfrm>
            <a:off x="1097280" y="2019710"/>
            <a:ext cx="10376965" cy="3760891"/>
          </a:xfrm>
        </p:spPr>
        <p:txBody>
          <a:bodyPr>
            <a:noAutofit/>
          </a:bodyPr>
          <a:lstStyle/>
          <a:p>
            <a:pPr marL="0" marR="0" indent="457200">
              <a:lnSpc>
                <a:spcPct val="107000"/>
              </a:lnSpc>
              <a:spcBef>
                <a:spcPts val="0"/>
              </a:spcBef>
              <a:spcAft>
                <a:spcPts val="800"/>
              </a:spcAft>
            </a:pPr>
            <a:r>
              <a:rPr lang="en-US" sz="2800" kern="100" dirty="0">
                <a:effectLst/>
                <a:latin typeface="Arial" panose="020B0604020202020204" pitchFamily="34" charset="0"/>
                <a:ea typeface="Calibri" panose="020F0502020204030204" pitchFamily="34" charset="0"/>
                <a:cs typeface="Times New Roman" panose="02020603050405020304" pitchFamily="18" charset="0"/>
              </a:rPr>
              <a:t>At the end of this lesson, you should be able to: </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pPr>
            <a:r>
              <a:rPr lang="en-US" sz="2800" kern="100" dirty="0">
                <a:effectLst/>
                <a:latin typeface="Arial" panose="020B0604020202020204" pitchFamily="34" charset="0"/>
                <a:ea typeface="Calibri" panose="020F0502020204030204" pitchFamily="34" charset="0"/>
                <a:cs typeface="Times New Roman" panose="02020603050405020304" pitchFamily="18" charset="0"/>
              </a:rPr>
              <a:t>1 describe the concept of material self, </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a:lnSpc>
                <a:spcPct val="107000"/>
              </a:lnSpc>
              <a:spcBef>
                <a:spcPts val="0"/>
              </a:spcBef>
              <a:spcAft>
                <a:spcPts val="800"/>
              </a:spcAft>
            </a:pPr>
            <a:r>
              <a:rPr lang="en-US" sz="2800" kern="100" dirty="0">
                <a:effectLst/>
                <a:latin typeface="Arial" panose="020B0604020202020204" pitchFamily="34" charset="0"/>
                <a:ea typeface="Calibri" panose="020F0502020204030204" pitchFamily="34" charset="0"/>
                <a:cs typeface="Times New Roman" panose="02020603050405020304" pitchFamily="18" charset="0"/>
              </a:rPr>
              <a:t>2 recognize your own consu</a:t>
            </a:r>
            <a:r>
              <a:rPr lang="en-US" sz="2800" kern="100" dirty="0">
                <a:latin typeface="Arial" panose="020B0604020202020204" pitchFamily="34" charset="0"/>
                <a:ea typeface="Calibri" panose="020F0502020204030204" pitchFamily="34" charset="0"/>
                <a:cs typeface="Times New Roman" panose="02020603050405020304" pitchFamily="18" charset="0"/>
              </a:rPr>
              <a:t>mer </a:t>
            </a:r>
            <a:r>
              <a:rPr lang="en-US" sz="2800" kern="100" dirty="0">
                <a:effectLst/>
                <a:latin typeface="Arial" panose="020B0604020202020204" pitchFamily="34" charset="0"/>
                <a:ea typeface="Calibri" panose="020F0502020204030204" pitchFamily="34" charset="0"/>
                <a:cs typeface="Times New Roman" panose="02020603050405020304" pitchFamily="18" charset="0"/>
              </a:rPr>
              <a:t>behavior, and </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a:lnSpc>
                <a:spcPct val="107000"/>
              </a:lnSpc>
              <a:spcBef>
                <a:spcPts val="0"/>
              </a:spcBef>
              <a:spcAft>
                <a:spcPts val="800"/>
              </a:spcAft>
            </a:pPr>
            <a:r>
              <a:rPr lang="en-US" sz="2800" kern="100" dirty="0">
                <a:effectLst/>
                <a:latin typeface="Arial" panose="020B0604020202020204" pitchFamily="34" charset="0"/>
                <a:ea typeface="Calibri" panose="020F0502020204030204" pitchFamily="34" charset="0"/>
                <a:cs typeface="Times New Roman" panose="02020603050405020304" pitchFamily="18" charset="0"/>
              </a:rPr>
              <a:t>3. discuss ways on how to protect one’s material self</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Google Shape;142;p12">
            <a:extLst>
              <a:ext uri="{FF2B5EF4-FFF2-40B4-BE49-F238E27FC236}">
                <a16:creationId xmlns:a16="http://schemas.microsoft.com/office/drawing/2014/main" id="{59D09EB4-E819-D323-00B6-70B8E075DDE0}"/>
              </a:ext>
            </a:extLst>
          </p:cNvPr>
          <p:cNvPicPr preferRelativeResize="0"/>
          <p:nvPr/>
        </p:nvPicPr>
        <p:blipFill>
          <a:blip r:embed="rId2">
            <a:alphaModFix/>
          </a:blip>
          <a:stretch>
            <a:fillRect/>
          </a:stretch>
        </p:blipFill>
        <p:spPr>
          <a:xfrm>
            <a:off x="9435641" y="108729"/>
            <a:ext cx="2038604" cy="1769806"/>
          </a:xfrm>
          <a:prstGeom prst="ellipse">
            <a:avLst/>
          </a:prstGeom>
          <a:noFill/>
          <a:ln>
            <a:noFill/>
          </a:ln>
        </p:spPr>
      </p:pic>
      <p:sp>
        <p:nvSpPr>
          <p:cNvPr id="5" name="Title 1">
            <a:extLst>
              <a:ext uri="{FF2B5EF4-FFF2-40B4-BE49-F238E27FC236}">
                <a16:creationId xmlns:a16="http://schemas.microsoft.com/office/drawing/2014/main" id="{81C3B691-CC22-8A4F-4FF4-5494C5AC7F66}"/>
              </a:ext>
            </a:extLst>
          </p:cNvPr>
          <p:cNvSpPr txBox="1">
            <a:spLocks/>
          </p:cNvSpPr>
          <p:nvPr/>
        </p:nvSpPr>
        <p:spPr>
          <a:xfrm>
            <a:off x="10454943" y="6119238"/>
            <a:ext cx="1796353" cy="72537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1800" dirty="0">
                <a:solidFill>
                  <a:schemeClr val="bg1"/>
                </a:solidFill>
              </a:rPr>
              <a:t>Material Self</a:t>
            </a:r>
          </a:p>
        </p:txBody>
      </p:sp>
    </p:spTree>
    <p:extLst>
      <p:ext uri="{BB962C8B-B14F-4D97-AF65-F5344CB8AC3E}">
        <p14:creationId xmlns:p14="http://schemas.microsoft.com/office/powerpoint/2010/main" val="39879749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5">
          <a:extLst>
            <a:ext uri="{FF2B5EF4-FFF2-40B4-BE49-F238E27FC236}">
              <a16:creationId xmlns:a16="http://schemas.microsoft.com/office/drawing/2014/main" id="{99B5B16F-53A0-9D15-FA77-623673E71D7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5252F6-B39B-00DC-C460-4E57D9F810B3}"/>
              </a:ext>
            </a:extLst>
          </p:cNvPr>
          <p:cNvSpPr txBox="1">
            <a:spLocks/>
          </p:cNvSpPr>
          <p:nvPr/>
        </p:nvSpPr>
        <p:spPr>
          <a:xfrm>
            <a:off x="926198" y="1917264"/>
            <a:ext cx="11262851" cy="3760891"/>
          </a:xfrm>
          <a:prstGeom prst="rect">
            <a:avLst/>
          </a:prstGeom>
        </p:spPr>
        <p:txBody>
          <a:bodyPr>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a:lnSpc>
                <a:spcPct val="107000"/>
              </a:lnSpc>
              <a:spcBef>
                <a:spcPts val="0"/>
              </a:spcBef>
              <a:spcAft>
                <a:spcPts val="800"/>
              </a:spcAft>
            </a:pP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5">
            <a:extLst>
              <a:ext uri="{FF2B5EF4-FFF2-40B4-BE49-F238E27FC236}">
                <a16:creationId xmlns:a16="http://schemas.microsoft.com/office/drawing/2014/main" id="{ADB9B55A-6A60-2C73-E6FF-32AE8A44DDB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Rectangle 6">
            <a:extLst>
              <a:ext uri="{FF2B5EF4-FFF2-40B4-BE49-F238E27FC236}">
                <a16:creationId xmlns:a16="http://schemas.microsoft.com/office/drawing/2014/main" id="{B459536B-5FC1-ACF1-A3B3-53BF5698E95B}"/>
              </a:ext>
            </a:extLst>
          </p:cNvPr>
          <p:cNvSpPr>
            <a:spLocks noChangeArrowheads="1"/>
          </p:cNvSpPr>
          <p:nvPr/>
        </p:nvSpPr>
        <p:spPr bwMode="auto">
          <a:xfrm rot="10800000" flipV="1">
            <a:off x="325242" y="1707837"/>
            <a:ext cx="6894378"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a:spcBef>
                <a:spcPts val="0"/>
              </a:spcBef>
              <a:spcAft>
                <a:spcPts val="800"/>
              </a:spcAft>
            </a:pPr>
            <a:r>
              <a:rPr lang="en-US" sz="2800" b="0" i="0" dirty="0">
                <a:solidFill>
                  <a:srgbClr val="545D7E"/>
                </a:solidFill>
                <a:effectLst/>
                <a:highlight>
                  <a:srgbClr val="FFFFFF"/>
                </a:highlight>
                <a:latin typeface="Google Sans"/>
              </a:rPr>
              <a:t>People with CBB may shop more than they can afford or need, and may have difficulty controlling their shopping. They may also experience pre-purchase anxiety or tension, and feel a sense of relief after making a purchase. Recent researchers indicates that compulsive buying behavior affects almost 5% of adult population in developed countries – particularly women in low income groups. </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a16="http://schemas.microsoft.com/office/drawing/2014/main" id="{CA80D02F-535A-48BE-C97D-8440650BCE26}"/>
              </a:ext>
            </a:extLst>
          </p:cNvPr>
          <p:cNvSpPr txBox="1">
            <a:spLocks/>
          </p:cNvSpPr>
          <p:nvPr/>
        </p:nvSpPr>
        <p:spPr>
          <a:xfrm>
            <a:off x="594724" y="955909"/>
            <a:ext cx="6274946" cy="72537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3000" b="1" dirty="0">
                <a:solidFill>
                  <a:schemeClr val="tx1"/>
                </a:solidFill>
              </a:rPr>
              <a:t>Compulsive Buying Behavior (CBB)</a:t>
            </a:r>
          </a:p>
        </p:txBody>
      </p:sp>
      <p:sp>
        <p:nvSpPr>
          <p:cNvPr id="12" name="Title 1">
            <a:extLst>
              <a:ext uri="{FF2B5EF4-FFF2-40B4-BE49-F238E27FC236}">
                <a16:creationId xmlns:a16="http://schemas.microsoft.com/office/drawing/2014/main" id="{60AAADE3-6A12-DE70-3880-A923705FF08A}"/>
              </a:ext>
            </a:extLst>
          </p:cNvPr>
          <p:cNvSpPr txBox="1">
            <a:spLocks/>
          </p:cNvSpPr>
          <p:nvPr/>
        </p:nvSpPr>
        <p:spPr>
          <a:xfrm>
            <a:off x="10504104" y="6056673"/>
            <a:ext cx="1796353" cy="72537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1800" dirty="0">
                <a:solidFill>
                  <a:schemeClr val="bg1"/>
                </a:solidFill>
              </a:rPr>
              <a:t>Material Self</a:t>
            </a:r>
          </a:p>
        </p:txBody>
      </p:sp>
      <p:pic>
        <p:nvPicPr>
          <p:cNvPr id="11266" name="Picture 2" descr="Understanding Compulsive Shopping Disorder">
            <a:extLst>
              <a:ext uri="{FF2B5EF4-FFF2-40B4-BE49-F238E27FC236}">
                <a16:creationId xmlns:a16="http://schemas.microsoft.com/office/drawing/2014/main" id="{0A7A972D-A28A-71CB-C8E6-3DABC10064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9620" y="1176057"/>
            <a:ext cx="4619479" cy="4376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51718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15">
          <a:extLst>
            <a:ext uri="{FF2B5EF4-FFF2-40B4-BE49-F238E27FC236}">
              <a16:creationId xmlns:a16="http://schemas.microsoft.com/office/drawing/2014/main" id="{855CAA28-6B97-E116-41F3-310114E2225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B08741-2A5D-C146-E8CF-5253AB21DFA4}"/>
              </a:ext>
            </a:extLst>
          </p:cNvPr>
          <p:cNvSpPr txBox="1">
            <a:spLocks/>
          </p:cNvSpPr>
          <p:nvPr/>
        </p:nvSpPr>
        <p:spPr>
          <a:xfrm>
            <a:off x="926198" y="1917264"/>
            <a:ext cx="11262851" cy="3760891"/>
          </a:xfrm>
          <a:prstGeom prst="rect">
            <a:avLst/>
          </a:prstGeom>
        </p:spPr>
        <p:txBody>
          <a:bodyPr>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a:lnSpc>
                <a:spcPct val="107000"/>
              </a:lnSpc>
              <a:spcBef>
                <a:spcPts val="0"/>
              </a:spcBef>
              <a:spcAft>
                <a:spcPts val="800"/>
              </a:spcAft>
            </a:pP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5">
            <a:extLst>
              <a:ext uri="{FF2B5EF4-FFF2-40B4-BE49-F238E27FC236}">
                <a16:creationId xmlns:a16="http://schemas.microsoft.com/office/drawing/2014/main" id="{FA44CEBF-80CF-B38B-1F58-FE197CCC6A84}"/>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Rectangle 6">
            <a:extLst>
              <a:ext uri="{FF2B5EF4-FFF2-40B4-BE49-F238E27FC236}">
                <a16:creationId xmlns:a16="http://schemas.microsoft.com/office/drawing/2014/main" id="{5B770E8F-40DC-EA08-3C3D-58FAB0F3230C}"/>
              </a:ext>
            </a:extLst>
          </p:cNvPr>
          <p:cNvSpPr>
            <a:spLocks noChangeArrowheads="1"/>
          </p:cNvSpPr>
          <p:nvPr/>
        </p:nvSpPr>
        <p:spPr bwMode="auto">
          <a:xfrm rot="10800000" flipV="1">
            <a:off x="235973" y="1170806"/>
            <a:ext cx="11739715" cy="4175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a:spcBef>
                <a:spcPts val="0"/>
              </a:spcBef>
              <a:spcAft>
                <a:spcPts val="800"/>
              </a:spcAft>
            </a:pPr>
            <a:r>
              <a:rPr lang="en-US" sz="2800" b="1" kern="100" dirty="0">
                <a:latin typeface="Calibri" panose="020F0502020204030204" pitchFamily="34" charset="0"/>
                <a:ea typeface="Calibri" panose="020F0502020204030204" pitchFamily="34" charset="0"/>
                <a:cs typeface="Times New Roman" panose="02020603050405020304" pitchFamily="18" charset="0"/>
              </a:rPr>
              <a:t>Personality </a:t>
            </a:r>
            <a:r>
              <a:rPr lang="en-US" sz="2800" kern="100" dirty="0">
                <a:latin typeface="Calibri" panose="020F0502020204030204" pitchFamily="34" charset="0"/>
                <a:ea typeface="Calibri" panose="020F0502020204030204" pitchFamily="34" charset="0"/>
                <a:cs typeface="Times New Roman" panose="02020603050405020304" pitchFamily="18" charset="0"/>
              </a:rPr>
              <a:t>is defined as a sum of total of outer physiological as well as the inner psychological characteristics that determine and reflect how a person reacts to his environment. </a:t>
            </a:r>
          </a:p>
          <a:p>
            <a:pPr marR="0">
              <a:spcBef>
                <a:spcPts val="0"/>
              </a:spcBef>
              <a:spcAft>
                <a:spcPts val="800"/>
              </a:spcAft>
            </a:pPr>
            <a:r>
              <a:rPr lang="en-US" sz="2800" kern="100" dirty="0">
                <a:latin typeface="Calibri" panose="020F0502020204030204" pitchFamily="34" charset="0"/>
                <a:ea typeface="Calibri" panose="020F0502020204030204" pitchFamily="34" charset="0"/>
                <a:cs typeface="Times New Roman" panose="02020603050405020304" pitchFamily="18" charset="0"/>
              </a:rPr>
              <a:t>The term </a:t>
            </a:r>
            <a:r>
              <a:rPr lang="en-US" sz="2800" b="1" kern="100" dirty="0">
                <a:latin typeface="Calibri" panose="020F0502020204030204" pitchFamily="34" charset="0"/>
                <a:ea typeface="Calibri" panose="020F0502020204030204" pitchFamily="34" charset="0"/>
                <a:cs typeface="Times New Roman" panose="02020603050405020304" pitchFamily="18" charset="0"/>
              </a:rPr>
              <a:t>personality</a:t>
            </a:r>
            <a:r>
              <a:rPr lang="en-US" sz="2800" kern="100" dirty="0">
                <a:latin typeface="Calibri" panose="020F0502020204030204" pitchFamily="34" charset="0"/>
                <a:ea typeface="Calibri" panose="020F0502020204030204" pitchFamily="34" charset="0"/>
                <a:cs typeface="Times New Roman" panose="02020603050405020304" pitchFamily="18" charset="0"/>
              </a:rPr>
              <a:t>  has been defined varied, so has been the evolution, the concepts of nurture and nature are always in a debate. Some look personality as a unified whole, other focus on specific personality traits. </a:t>
            </a:r>
          </a:p>
          <a:p>
            <a:pPr marR="0">
              <a:spcBef>
                <a:spcPts val="0"/>
              </a:spcBef>
              <a:spcAft>
                <a:spcPts val="800"/>
              </a:spcAft>
            </a:pPr>
            <a:r>
              <a:rPr lang="en-US" sz="2800" kern="100" dirty="0">
                <a:latin typeface="Calibri" panose="020F0502020204030204" pitchFamily="34" charset="0"/>
                <a:ea typeface="Calibri" panose="020F0502020204030204" pitchFamily="34" charset="0"/>
                <a:cs typeface="Times New Roman" panose="02020603050405020304" pitchFamily="18" charset="0"/>
              </a:rPr>
              <a:t>In other words, </a:t>
            </a:r>
            <a:r>
              <a:rPr lang="en-US" sz="2800" b="1" kern="100" dirty="0">
                <a:latin typeface="Calibri" panose="020F0502020204030204" pitchFamily="34" charset="0"/>
                <a:ea typeface="Calibri" panose="020F0502020204030204" pitchFamily="34" charset="0"/>
                <a:cs typeface="Times New Roman" panose="02020603050405020304" pitchFamily="18" charset="0"/>
              </a:rPr>
              <a:t>personality trait </a:t>
            </a:r>
            <a:r>
              <a:rPr lang="en-US" sz="2800" kern="100" dirty="0">
                <a:latin typeface="Calibri" panose="020F0502020204030204" pitchFamily="34" charset="0"/>
                <a:ea typeface="Calibri" panose="020F0502020204030204" pitchFamily="34" charset="0"/>
                <a:cs typeface="Times New Roman" panose="02020603050405020304" pitchFamily="18" charset="0"/>
              </a:rPr>
              <a:t>is a person inclination to behave in a particular way while interacting with external environment to achieve goals. Meanwhile, a group of personality who share personality traits falls into a </a:t>
            </a:r>
            <a:r>
              <a:rPr lang="en-US" sz="2800" b="1" kern="100" dirty="0">
                <a:latin typeface="Calibri" panose="020F0502020204030204" pitchFamily="34" charset="0"/>
                <a:ea typeface="Calibri" panose="020F0502020204030204" pitchFamily="34" charset="0"/>
                <a:cs typeface="Times New Roman" panose="02020603050405020304" pitchFamily="18" charset="0"/>
              </a:rPr>
              <a:t>personality class.  </a:t>
            </a:r>
          </a:p>
        </p:txBody>
      </p:sp>
      <p:sp>
        <p:nvSpPr>
          <p:cNvPr id="2" name="Title 1">
            <a:extLst>
              <a:ext uri="{FF2B5EF4-FFF2-40B4-BE49-F238E27FC236}">
                <a16:creationId xmlns:a16="http://schemas.microsoft.com/office/drawing/2014/main" id="{FAB9CA0F-49F8-3338-B99A-C748F2BBDEC6}"/>
              </a:ext>
            </a:extLst>
          </p:cNvPr>
          <p:cNvSpPr txBox="1">
            <a:spLocks/>
          </p:cNvSpPr>
          <p:nvPr/>
        </p:nvSpPr>
        <p:spPr>
          <a:xfrm>
            <a:off x="568306" y="238960"/>
            <a:ext cx="6274946" cy="72537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3000" b="1" dirty="0">
                <a:solidFill>
                  <a:schemeClr val="tx1"/>
                </a:solidFill>
              </a:rPr>
              <a:t>Material/Economic Self </a:t>
            </a:r>
          </a:p>
        </p:txBody>
      </p:sp>
      <p:sp>
        <p:nvSpPr>
          <p:cNvPr id="12" name="Title 1">
            <a:extLst>
              <a:ext uri="{FF2B5EF4-FFF2-40B4-BE49-F238E27FC236}">
                <a16:creationId xmlns:a16="http://schemas.microsoft.com/office/drawing/2014/main" id="{E7B62F28-1BE9-FCF8-79AC-15EAFC5C8327}"/>
              </a:ext>
            </a:extLst>
          </p:cNvPr>
          <p:cNvSpPr txBox="1">
            <a:spLocks/>
          </p:cNvSpPr>
          <p:nvPr/>
        </p:nvSpPr>
        <p:spPr>
          <a:xfrm>
            <a:off x="10560096" y="6101823"/>
            <a:ext cx="1796353" cy="72537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1800" dirty="0">
                <a:solidFill>
                  <a:schemeClr val="bg1"/>
                </a:solidFill>
              </a:rPr>
              <a:t>Material Self</a:t>
            </a:r>
          </a:p>
        </p:txBody>
      </p:sp>
    </p:spTree>
    <p:extLst>
      <p:ext uri="{BB962C8B-B14F-4D97-AF65-F5344CB8AC3E}">
        <p14:creationId xmlns:p14="http://schemas.microsoft.com/office/powerpoint/2010/main" val="32343358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5">
          <a:extLst>
            <a:ext uri="{FF2B5EF4-FFF2-40B4-BE49-F238E27FC236}">
              <a16:creationId xmlns:a16="http://schemas.microsoft.com/office/drawing/2014/main" id="{A0892956-753F-1CCE-9942-C3ECC6881FA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3635BB-2282-282D-6B39-13388CECDBEB}"/>
              </a:ext>
            </a:extLst>
          </p:cNvPr>
          <p:cNvSpPr txBox="1">
            <a:spLocks/>
          </p:cNvSpPr>
          <p:nvPr/>
        </p:nvSpPr>
        <p:spPr>
          <a:xfrm>
            <a:off x="926198" y="1917264"/>
            <a:ext cx="11262851" cy="3760891"/>
          </a:xfrm>
          <a:prstGeom prst="rect">
            <a:avLst/>
          </a:prstGeom>
        </p:spPr>
        <p:txBody>
          <a:bodyPr>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a:lnSpc>
                <a:spcPct val="107000"/>
              </a:lnSpc>
              <a:spcBef>
                <a:spcPts val="0"/>
              </a:spcBef>
              <a:spcAft>
                <a:spcPts val="800"/>
              </a:spcAft>
            </a:pP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5">
            <a:extLst>
              <a:ext uri="{FF2B5EF4-FFF2-40B4-BE49-F238E27FC236}">
                <a16:creationId xmlns:a16="http://schemas.microsoft.com/office/drawing/2014/main" id="{A712CE22-1AFC-67D8-1FE9-26DE5EE3FF55}"/>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Rectangle 6">
            <a:extLst>
              <a:ext uri="{FF2B5EF4-FFF2-40B4-BE49-F238E27FC236}">
                <a16:creationId xmlns:a16="http://schemas.microsoft.com/office/drawing/2014/main" id="{8B674CF2-0B8A-B386-0C29-6F86E3137B41}"/>
              </a:ext>
            </a:extLst>
          </p:cNvPr>
          <p:cNvSpPr>
            <a:spLocks noChangeArrowheads="1"/>
          </p:cNvSpPr>
          <p:nvPr/>
        </p:nvSpPr>
        <p:spPr bwMode="auto">
          <a:xfrm rot="10800000" flipV="1">
            <a:off x="195422" y="1078909"/>
            <a:ext cx="11262850"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a:spcBef>
                <a:spcPts val="0"/>
              </a:spcBef>
              <a:spcAft>
                <a:spcPts val="800"/>
              </a:spcAft>
            </a:pPr>
            <a:r>
              <a:rPr lang="en-US" sz="2800" kern="100" dirty="0">
                <a:latin typeface="Calibri" panose="020F0502020204030204" pitchFamily="34" charset="0"/>
                <a:ea typeface="Calibri" panose="020F0502020204030204" pitchFamily="34" charset="0"/>
                <a:cs typeface="Times New Roman" panose="02020603050405020304" pitchFamily="18" charset="0"/>
              </a:rPr>
              <a:t>Consumer Personality is defined as the characteristics that determine and reflect how consumer make choices with regard to buying patterns and consumption behavior. Consumer purchase patterns are always influenced by their personality traits. Just as all consumers, have different personality make ups, the decision choices with regard to purchase of products and brand also differ especially when those product and brand match their personality traits. By that, personality traits could be general as well as consumption will be specific. This unique dynamic organization of characteristics of a particular person, physical and psychological influence behavior and responses to the social and physical cues. </a:t>
            </a:r>
          </a:p>
        </p:txBody>
      </p:sp>
      <p:sp>
        <p:nvSpPr>
          <p:cNvPr id="2" name="Title 1">
            <a:extLst>
              <a:ext uri="{FF2B5EF4-FFF2-40B4-BE49-F238E27FC236}">
                <a16:creationId xmlns:a16="http://schemas.microsoft.com/office/drawing/2014/main" id="{B2C82EAF-5AAD-2A14-0682-DA45822DAE13}"/>
              </a:ext>
            </a:extLst>
          </p:cNvPr>
          <p:cNvSpPr txBox="1">
            <a:spLocks/>
          </p:cNvSpPr>
          <p:nvPr/>
        </p:nvSpPr>
        <p:spPr>
          <a:xfrm>
            <a:off x="568306" y="238960"/>
            <a:ext cx="6274946" cy="72537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3000" b="1" dirty="0">
                <a:solidFill>
                  <a:schemeClr val="tx1"/>
                </a:solidFill>
              </a:rPr>
              <a:t>Consumer Personality</a:t>
            </a:r>
          </a:p>
        </p:txBody>
      </p:sp>
      <p:sp>
        <p:nvSpPr>
          <p:cNvPr id="12" name="Title 1">
            <a:extLst>
              <a:ext uri="{FF2B5EF4-FFF2-40B4-BE49-F238E27FC236}">
                <a16:creationId xmlns:a16="http://schemas.microsoft.com/office/drawing/2014/main" id="{B9334A58-BD3C-E181-4685-855C98A062FE}"/>
              </a:ext>
            </a:extLst>
          </p:cNvPr>
          <p:cNvSpPr txBox="1">
            <a:spLocks/>
          </p:cNvSpPr>
          <p:nvPr/>
        </p:nvSpPr>
        <p:spPr>
          <a:xfrm>
            <a:off x="10560096" y="6101823"/>
            <a:ext cx="1796353" cy="72537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1800" dirty="0">
                <a:solidFill>
                  <a:schemeClr val="bg1"/>
                </a:solidFill>
              </a:rPr>
              <a:t>Material Self</a:t>
            </a:r>
          </a:p>
        </p:txBody>
      </p:sp>
    </p:spTree>
    <p:extLst>
      <p:ext uri="{BB962C8B-B14F-4D97-AF65-F5344CB8AC3E}">
        <p14:creationId xmlns:p14="http://schemas.microsoft.com/office/powerpoint/2010/main" val="8542883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5">
          <a:extLst>
            <a:ext uri="{FF2B5EF4-FFF2-40B4-BE49-F238E27FC236}">
              <a16:creationId xmlns:a16="http://schemas.microsoft.com/office/drawing/2014/main" id="{0FFEA969-6C82-CC72-08FF-18D107F90E8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10F77F-46FC-6543-90FE-CC759B024A0B}"/>
              </a:ext>
            </a:extLst>
          </p:cNvPr>
          <p:cNvSpPr txBox="1">
            <a:spLocks/>
          </p:cNvSpPr>
          <p:nvPr/>
        </p:nvSpPr>
        <p:spPr>
          <a:xfrm>
            <a:off x="926198" y="1917264"/>
            <a:ext cx="11262851" cy="3760891"/>
          </a:xfrm>
          <a:prstGeom prst="rect">
            <a:avLst/>
          </a:prstGeom>
        </p:spPr>
        <p:txBody>
          <a:bodyPr>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a:lnSpc>
                <a:spcPct val="107000"/>
              </a:lnSpc>
              <a:spcBef>
                <a:spcPts val="0"/>
              </a:spcBef>
              <a:spcAft>
                <a:spcPts val="800"/>
              </a:spcAft>
            </a:pP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5">
            <a:extLst>
              <a:ext uri="{FF2B5EF4-FFF2-40B4-BE49-F238E27FC236}">
                <a16:creationId xmlns:a16="http://schemas.microsoft.com/office/drawing/2014/main" id="{A83407CC-8CA5-6906-24BA-F723E5E83B16}"/>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Rectangle 6">
            <a:extLst>
              <a:ext uri="{FF2B5EF4-FFF2-40B4-BE49-F238E27FC236}">
                <a16:creationId xmlns:a16="http://schemas.microsoft.com/office/drawing/2014/main" id="{9F0E1B5D-E20C-0DDC-89E9-2CB5734D6DB3}"/>
              </a:ext>
            </a:extLst>
          </p:cNvPr>
          <p:cNvSpPr>
            <a:spLocks noChangeArrowheads="1"/>
          </p:cNvSpPr>
          <p:nvPr/>
        </p:nvSpPr>
        <p:spPr bwMode="auto">
          <a:xfrm rot="10800000" flipV="1">
            <a:off x="639959" y="1545416"/>
            <a:ext cx="7252513"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a:spcBef>
                <a:spcPts val="0"/>
              </a:spcBef>
              <a:spcAft>
                <a:spcPts val="800"/>
              </a:spcAft>
            </a:pPr>
            <a:r>
              <a:rPr lang="en-US" sz="2800" kern="100" dirty="0">
                <a:latin typeface="Calibri" panose="020F0502020204030204" pitchFamily="34" charset="0"/>
                <a:ea typeface="Calibri" panose="020F0502020204030204" pitchFamily="34" charset="0"/>
                <a:cs typeface="Times New Roman" panose="02020603050405020304" pitchFamily="18" charset="0"/>
              </a:rPr>
              <a:t>The Freudian theory holds relevance for studying consumer behavior. The consumer reaction with respect to purchase decisions and post purchase behavior are a reflection of individual personality. The three elements namely; Id, Ego and Superego can used as explanation of consumer behavior. </a:t>
            </a:r>
          </a:p>
        </p:txBody>
      </p:sp>
      <p:sp>
        <p:nvSpPr>
          <p:cNvPr id="2" name="Title 1">
            <a:extLst>
              <a:ext uri="{FF2B5EF4-FFF2-40B4-BE49-F238E27FC236}">
                <a16:creationId xmlns:a16="http://schemas.microsoft.com/office/drawing/2014/main" id="{A010BBAF-92FA-AF82-16C8-B53CF554EFD1}"/>
              </a:ext>
            </a:extLst>
          </p:cNvPr>
          <p:cNvSpPr txBox="1">
            <a:spLocks/>
          </p:cNvSpPr>
          <p:nvPr/>
        </p:nvSpPr>
        <p:spPr>
          <a:xfrm>
            <a:off x="568305" y="410019"/>
            <a:ext cx="7395823" cy="72537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3000" b="1" dirty="0">
                <a:solidFill>
                  <a:schemeClr val="tx1"/>
                </a:solidFill>
              </a:rPr>
              <a:t>The Freudian Theory and Consumption</a:t>
            </a:r>
          </a:p>
        </p:txBody>
      </p:sp>
      <p:sp>
        <p:nvSpPr>
          <p:cNvPr id="12" name="Title 1">
            <a:extLst>
              <a:ext uri="{FF2B5EF4-FFF2-40B4-BE49-F238E27FC236}">
                <a16:creationId xmlns:a16="http://schemas.microsoft.com/office/drawing/2014/main" id="{632F58A8-0782-418B-8387-FB1CAAD0C522}"/>
              </a:ext>
            </a:extLst>
          </p:cNvPr>
          <p:cNvSpPr txBox="1">
            <a:spLocks/>
          </p:cNvSpPr>
          <p:nvPr/>
        </p:nvSpPr>
        <p:spPr>
          <a:xfrm>
            <a:off x="10560096" y="6101823"/>
            <a:ext cx="1796353" cy="72537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n-US" sz="1800" dirty="0">
                <a:solidFill>
                  <a:schemeClr val="bg1"/>
                </a:solidFill>
              </a:rPr>
              <a:t>Material Self</a:t>
            </a:r>
          </a:p>
        </p:txBody>
      </p:sp>
      <p:pic>
        <p:nvPicPr>
          <p:cNvPr id="12290" name="Picture 2" descr="Freud and the Psychodynamic Perspective ...">
            <a:extLst>
              <a:ext uri="{FF2B5EF4-FFF2-40B4-BE49-F238E27FC236}">
                <a16:creationId xmlns:a16="http://schemas.microsoft.com/office/drawing/2014/main" id="{2634546B-2C9D-B965-E135-2A9B929641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2472" y="1545416"/>
            <a:ext cx="4068470" cy="4014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7674546"/>
      </p:ext>
    </p:extLst>
  </p:cSld>
  <p:clrMapOvr>
    <a:masterClrMapping/>
  </p:clrMapOvr>
</p:sld>
</file>

<file path=ppt/theme/theme1.xml><?xml version="1.0" encoding="utf-8"?>
<a:theme xmlns:a="http://schemas.openxmlformats.org/drawingml/2006/main" name="1_RetrospectVTI">
  <a:themeElements>
    <a:clrScheme name="Custom 34">
      <a:dk1>
        <a:sysClr val="windowText" lastClr="000000"/>
      </a:dk1>
      <a:lt1>
        <a:sysClr val="window" lastClr="FFFFFF"/>
      </a:lt1>
      <a:dk2>
        <a:srgbClr val="39302A"/>
      </a:dk2>
      <a:lt2>
        <a:srgbClr val="E5DEDB"/>
      </a:lt2>
      <a:accent1>
        <a:srgbClr val="EC7016"/>
      </a:accent1>
      <a:accent2>
        <a:srgbClr val="F8931D"/>
      </a:accent2>
      <a:accent3>
        <a:srgbClr val="CE8D3E"/>
      </a:accent3>
      <a:accent4>
        <a:srgbClr val="E64823"/>
      </a:accent4>
      <a:accent5>
        <a:srgbClr val="FFCA08"/>
      </a:accent5>
      <a:accent6>
        <a:srgbClr val="9C6A6A"/>
      </a:accent6>
      <a:hlink>
        <a:srgbClr val="2998E3"/>
      </a:hlink>
      <a:folHlink>
        <a:srgbClr val="7F723D"/>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1">
    <a:dk1>
      <a:sysClr val="windowText" lastClr="000000"/>
    </a:dk1>
    <a:lt1>
      <a:sysClr val="window" lastClr="FFFFFF"/>
    </a:lt1>
    <a:dk2>
      <a:srgbClr val="39302A"/>
    </a:dk2>
    <a:lt2>
      <a:srgbClr val="E5DEDB"/>
    </a:lt2>
    <a:accent1>
      <a:srgbClr val="F36826"/>
    </a:accent1>
    <a:accent2>
      <a:srgbClr val="FB8E09"/>
    </a:accent2>
    <a:accent3>
      <a:srgbClr val="D48B32"/>
    </a:accent3>
    <a:accent4>
      <a:srgbClr val="E64823"/>
    </a:accent4>
    <a:accent5>
      <a:srgbClr val="FFCA08"/>
    </a:accent5>
    <a:accent6>
      <a:srgbClr val="AF695B"/>
    </a:accent6>
    <a:hlink>
      <a:srgbClr val="2998E3"/>
    </a:hlink>
    <a:folHlink>
      <a:srgbClr val="7F723D"/>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747A963-53E0-44AF-AF13-963FE676C6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F5B1FD9-3BB6-4DA9-A089-3B68C2323D4F}">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638A3B04-B0F3-4C12-A722-52B5CF6D972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{81D8D78B-80BB-4E72-BCE5-06CDB0B8ED01}tf33845126_win32</Template>
  <TotalTime>232</TotalTime>
  <Words>1951</Words>
  <Application>Microsoft Office PowerPoint</Application>
  <PresentationFormat>Widescreen</PresentationFormat>
  <Paragraphs>89</Paragraphs>
  <Slides>22</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Bookman Old Style</vt:lpstr>
      <vt:lpstr>Calibri</vt:lpstr>
      <vt:lpstr>Charmonman</vt:lpstr>
      <vt:lpstr>Franklin Gothic Book</vt:lpstr>
      <vt:lpstr>Google Sans</vt:lpstr>
      <vt:lpstr>1_RetrospectVTI</vt:lpstr>
      <vt:lpstr>Understanding the Self (Midterm Topics)</vt:lpstr>
      <vt:lpstr>I. Physical Self</vt:lpstr>
      <vt:lpstr>INTRODUCTION</vt:lpstr>
      <vt:lpstr>ABSTACTION</vt:lpstr>
      <vt:lpstr>PowerPoint Presentation</vt:lpstr>
      <vt:lpstr>PowerPoint Presentation</vt:lpstr>
      <vt:lpstr>PowerPoint Presentation</vt:lpstr>
      <vt:lpstr>PowerPoint Presentation</vt:lpstr>
      <vt:lpstr>PowerPoint Presentation</vt:lpstr>
      <vt:lpstr>PowerPoint Presentation</vt:lpstr>
      <vt:lpstr>II. Sexual Self</vt:lpstr>
      <vt:lpstr>PowerPoint Presentation</vt:lpstr>
      <vt:lpstr>PowerPoint Presentation</vt:lpstr>
      <vt:lpstr>PowerPoint Presentation</vt:lpstr>
      <vt:lpstr>PowerPoint Presentation</vt:lpstr>
      <vt:lpstr>PowerPoint Presentation</vt:lpstr>
      <vt:lpstr>PowerPoint Presentation</vt:lpstr>
      <vt:lpstr>III. Material Self</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Cyyyy</dc:creator>
  <cp:lastModifiedBy>carezzasalcedo@gmail.com</cp:lastModifiedBy>
  <cp:revision>3</cp:revision>
  <dcterms:created xsi:type="dcterms:W3CDTF">2024-08-18T03:12:24Z</dcterms:created>
  <dcterms:modified xsi:type="dcterms:W3CDTF">2024-11-05T03:31:04Z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